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4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5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0" r:id="rId2"/>
    <p:sldMasterId id="2147483655" r:id="rId3"/>
    <p:sldMasterId id="2147483657" r:id="rId4"/>
    <p:sldMasterId id="2147483660" r:id="rId5"/>
    <p:sldMasterId id="2147483663" r:id="rId6"/>
  </p:sldMasterIdLst>
  <p:notesMasterIdLst>
    <p:notesMasterId r:id="rId18"/>
  </p:notesMasterIdLst>
  <p:handoutMasterIdLst>
    <p:handoutMasterId r:id="rId19"/>
  </p:handoutMasterIdLst>
  <p:sldIdLst>
    <p:sldId id="272" r:id="rId7"/>
    <p:sldId id="614" r:id="rId8"/>
    <p:sldId id="664" r:id="rId9"/>
    <p:sldId id="665" r:id="rId10"/>
    <p:sldId id="666" r:id="rId11"/>
    <p:sldId id="660" r:id="rId12"/>
    <p:sldId id="667" r:id="rId13"/>
    <p:sldId id="674" r:id="rId14"/>
    <p:sldId id="675" r:id="rId15"/>
    <p:sldId id="670" r:id="rId16"/>
    <p:sldId id="261" r:id="rId17"/>
  </p:sldIdLst>
  <p:sldSz cx="12192000" cy="6858000"/>
  <p:notesSz cx="7104063" cy="10234613"/>
  <p:custDataLst>
    <p:tags r:id="rId20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970">
          <p15:clr>
            <a:srgbClr val="A4A3A4"/>
          </p15:clr>
        </p15:guide>
        <p15:guide id="2" pos="29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3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/>
    <p:restoredTop sz="95244"/>
  </p:normalViewPr>
  <p:slideViewPr>
    <p:cSldViewPr snapToGrid="0" showGuides="1">
      <p:cViewPr varScale="1">
        <p:scale>
          <a:sx n="155" d="100"/>
          <a:sy n="155" d="100"/>
        </p:scale>
        <p:origin x="468" y="144"/>
      </p:cViewPr>
      <p:guideLst>
        <p:guide orient="horz" pos="1970"/>
        <p:guide pos="2927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defRPr sz="1245" noProof="1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45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4024313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defRPr sz="1245" noProof="1">
                <a:latin typeface="+mn-lt"/>
                <a:ea typeface="+mn-ea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45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720263"/>
            <a:ext cx="3078163" cy="5143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defRPr sz="1245" noProof="1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45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4024313" y="9720263"/>
            <a:ext cx="3078163" cy="5143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 noProof="1" smtClean="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F76F625-63F9-4A3E-BF8F-C5B910E59946}" type="slidenum">
              <a:rPr kumimoji="0" altLang="en-US" sz="12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47525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1013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09613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单击此处编辑母版文本样式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第二级</a:t>
            </a: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第三级</a:t>
            </a: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第四级</a:t>
            </a: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0263"/>
            <a:ext cx="3078163" cy="5143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4313" y="9720263"/>
            <a:ext cx="3078163" cy="5143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 smtClean="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7DF5A40-A4B1-4800-8DE6-A3DE9E24BDEE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8804863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18434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lstStyle/>
          <a:p>
            <a:pPr lvl="0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1347228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20482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lstStyle/>
          <a:p>
            <a:pPr lvl="0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6437638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>
            <a:spLocks noChangeArrowheads="1"/>
          </p:cNvSpPr>
          <p:nvPr/>
        </p:nvSpPr>
        <p:spPr bwMode="auto">
          <a:xfrm>
            <a:off x="4448175" y="6361113"/>
            <a:ext cx="3733800" cy="2762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  <a:sym typeface="+mn-ea"/>
              </a:rPr>
              <a:t>技术支持：南京易联阳光信息技术股份有限公司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日期占位符 1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 eaLnBrk="1" hangingPunct="1"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页脚占位符 2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 eaLnBrk="1" hangingPunct="1"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" name="灯片编号占位符 3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mtClean="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C91F3EA-FA84-49C5-96BB-D0C54B8CA000}" type="slidenum"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 eaLnBrk="1" hangingPunct="1">
              <a:buFontTx/>
              <a:buNone/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 eaLnBrk="1" hangingPunct="1">
              <a:buFontTx/>
              <a:buNone/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/>
            </a:lvl1pPr>
          </a:lstStyle>
          <a:p>
            <a:fld id="{3BA75235-B6B2-448C-A0E9-59301B13F70A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二级</a:t>
            </a:r>
          </a:p>
          <a:p>
            <a:pPr lvl="2"/>
            <a:r>
              <a:rPr lang="zh-CN" altLang="en-US" noProof="1"/>
              <a:t>三级</a:t>
            </a:r>
          </a:p>
          <a:p>
            <a:pPr lvl="3"/>
            <a:r>
              <a:rPr lang="zh-CN" altLang="en-US" noProof="1"/>
              <a:t>四级</a:t>
            </a:r>
          </a:p>
          <a:p>
            <a:pPr lvl="4"/>
            <a:r>
              <a:rPr lang="zh-CN" altLang="en-US" noProof="1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0" cy="0"/>
          </a:xfrm>
        </p:spPr>
        <p:txBody>
          <a:bodyPr/>
          <a:lstStyle>
            <a:lvl1pPr eaLnBrk="0" hangingPunct="0">
              <a:buFontTx/>
              <a:buNone/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0" cy="0"/>
          </a:xfrm>
        </p:spPr>
        <p:txBody>
          <a:bodyPr/>
          <a:lstStyle>
            <a:lvl1pPr eaLnBrk="0" hangingPunct="0">
              <a:buFontTx/>
              <a:buNone/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6BA044DA-DE41-4CF7-A783-6DB370837D01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日期占位符 1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 eaLnBrk="1" hangingPunct="1"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2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 eaLnBrk="1" hangingPunct="1"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3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mtClean="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2F47F4-6F97-4561-ADA2-D15BB2794499}" type="slidenum"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2"/>
          </p:nvPr>
        </p:nvSpPr>
        <p:spPr>
          <a:xfrm>
            <a:off x="0" y="0"/>
            <a:ext cx="0" cy="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>
          <a:xfrm>
            <a:off x="0" y="0"/>
            <a:ext cx="0" cy="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>
            <a:lvl1pPr>
              <a:defRPr smtClean="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4B856FF-2129-480E-A4B5-E50F4E2C6289}" type="slidenum"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编辑母版文本样式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2"/>
          </p:nvPr>
        </p:nvSpPr>
        <p:spPr>
          <a:xfrm>
            <a:off x="0" y="0"/>
            <a:ext cx="0" cy="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>
          <a:xfrm>
            <a:off x="0" y="0"/>
            <a:ext cx="0" cy="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>
            <a:lvl1pPr>
              <a:defRPr smtClean="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65FAEB42-A73F-4F10-83F1-DBCF26DCCCCD}" type="slidenum"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1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 eaLnBrk="1" hangingPunct="1"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2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 eaLnBrk="1" hangingPunct="1"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3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mtClean="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1F4158C-EE30-490B-AE03-7CDEF377AE6B}" type="slidenum"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jpeg"/><Relationship Id="rId4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theme" Target="../theme/theme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图片 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2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0" y="0"/>
            <a:ext cx="12192000" cy="11334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2" name="文本框 6"/>
          <p:cNvSpPr txBox="1">
            <a:spLocks noChangeArrowheads="1"/>
          </p:cNvSpPr>
          <p:nvPr/>
        </p:nvSpPr>
        <p:spPr bwMode="auto">
          <a:xfrm>
            <a:off x="4146550" y="6154738"/>
            <a:ext cx="4616450" cy="27781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  <a:sym typeface="+mn-ea"/>
              </a:rPr>
              <a:t>版权所有：北京市医药集中采购服务中心</a:t>
            </a:r>
            <a:r>
              <a:rPr kumimoji="1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  <a:sym typeface="+mn-ea"/>
              </a:rPr>
              <a:t>  ©2018 All rights reserved</a:t>
            </a:r>
            <a:endParaRPr kumimoji="1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  <a:sym typeface="+mn-ea"/>
            </a:endParaRPr>
          </a:p>
        </p:txBody>
      </p:sp>
      <p:sp>
        <p:nvSpPr>
          <p:cNvPr id="2053" name="文本框 7"/>
          <p:cNvSpPr txBox="1">
            <a:spLocks noChangeArrowheads="1"/>
          </p:cNvSpPr>
          <p:nvPr/>
        </p:nvSpPr>
        <p:spPr bwMode="auto">
          <a:xfrm>
            <a:off x="4598988" y="6486525"/>
            <a:ext cx="3732213" cy="2762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  <a:sym typeface="+mn-ea"/>
              </a:rPr>
              <a:t>技术支持：北京医讯达科技有限公司 </a:t>
            </a:r>
          </a:p>
        </p:txBody>
      </p:sp>
      <p:pic>
        <p:nvPicPr>
          <p:cNvPr id="2" name="图片 1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0" y="6432550"/>
            <a:ext cx="12192000" cy="4143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4" name="矩形 6"/>
          <p:cNvSpPr>
            <a:spLocks noChangeArrowheads="1"/>
          </p:cNvSpPr>
          <p:nvPr/>
        </p:nvSpPr>
        <p:spPr bwMode="auto">
          <a:xfrm>
            <a:off x="8416925" y="101600"/>
            <a:ext cx="34163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  <a:sym typeface="+mn-ea"/>
              </a:rPr>
              <a:t>药品和医用耗材招采管理子系统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>
            <a:spLocks noChangeArrowheads="1"/>
          </p:cNvSpPr>
          <p:nvPr/>
        </p:nvSpPr>
        <p:spPr bwMode="auto">
          <a:xfrm>
            <a:off x="2330450" y="6029325"/>
            <a:ext cx="4616450" cy="27781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  <a:sym typeface="+mn-ea"/>
              </a:rPr>
              <a:t>版权所有：北京市医药集中采购服务中心</a:t>
            </a:r>
            <a:r>
              <a:rPr kumimoji="1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  <a:sym typeface="+mn-ea"/>
              </a:rPr>
              <a:t>  ©2018 All rights reserved</a:t>
            </a:r>
            <a:endParaRPr kumimoji="1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  <a:sym typeface="+mn-ea"/>
            </a:endParaRPr>
          </a:p>
        </p:txBody>
      </p:sp>
      <p:sp>
        <p:nvSpPr>
          <p:cNvPr id="6" name="文本框 5"/>
          <p:cNvSpPr txBox="1">
            <a:spLocks noChangeArrowheads="1"/>
          </p:cNvSpPr>
          <p:nvPr/>
        </p:nvSpPr>
        <p:spPr bwMode="auto">
          <a:xfrm>
            <a:off x="2782888" y="6361113"/>
            <a:ext cx="3732213" cy="2762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  <a:sym typeface="+mn-ea"/>
              </a:rPr>
              <a:t>技术支持：北京医讯达科技有限公司 </a:t>
            </a:r>
          </a:p>
        </p:txBody>
      </p:sp>
      <p:pic>
        <p:nvPicPr>
          <p:cNvPr id="3076" name="图片 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5875338"/>
            <a:ext cx="12192000" cy="9715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" name="文本框 10"/>
          <p:cNvSpPr txBox="1">
            <a:spLocks noChangeArrowheads="1"/>
          </p:cNvSpPr>
          <p:nvPr/>
        </p:nvSpPr>
        <p:spPr bwMode="auto">
          <a:xfrm>
            <a:off x="4487863" y="6513513"/>
            <a:ext cx="3733800" cy="2762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  <a:sym typeface="+mn-ea"/>
              </a:rPr>
              <a:t>技术支持：南京易联阳光信息技术股份有限公司</a:t>
            </a:r>
          </a:p>
        </p:txBody>
      </p:sp>
      <p:pic>
        <p:nvPicPr>
          <p:cNvPr id="3078" name="图片 12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12192000" cy="11334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9" name="Picture 4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3398838" y="1452563"/>
            <a:ext cx="5181600" cy="2870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80" name="矩形 11"/>
          <p:cNvSpPr>
            <a:spLocks noChangeArrowheads="1"/>
          </p:cNvSpPr>
          <p:nvPr/>
        </p:nvSpPr>
        <p:spPr bwMode="auto">
          <a:xfrm>
            <a:off x="8416925" y="101600"/>
            <a:ext cx="34163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  <a:sym typeface="+mn-ea"/>
              </a:rPr>
              <a:t>药品和医用耗材招采管理子系统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图片 2" descr="渐变红条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9050" y="681038"/>
            <a:ext cx="8258175" cy="76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099" name="图片 3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9701213" y="6226175"/>
            <a:ext cx="2325687" cy="631825"/>
          </a:xfrm>
          <a:prstGeom prst="rect">
            <a:avLst/>
          </a:prstGeom>
          <a:noFill/>
          <a:ln w="9525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文本框 4"/>
          <p:cNvSpPr txBox="1">
            <a:spLocks noChangeArrowheads="1"/>
          </p:cNvSpPr>
          <p:nvPr/>
        </p:nvSpPr>
        <p:spPr bwMode="auto">
          <a:xfrm>
            <a:off x="2330450" y="6029325"/>
            <a:ext cx="4616450" cy="27781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  <a:sym typeface="+mn-ea"/>
              </a:rPr>
              <a:t>版权所有：北京市医药集中采购服务中心</a:t>
            </a:r>
            <a:r>
              <a:rPr kumimoji="1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  <a:sym typeface="+mn-ea"/>
              </a:rPr>
              <a:t>  ©2018 All rights reserved</a:t>
            </a:r>
            <a:endParaRPr kumimoji="1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  <a:sym typeface="+mn-ea"/>
            </a:endParaRPr>
          </a:p>
        </p:txBody>
      </p:sp>
      <p:sp>
        <p:nvSpPr>
          <p:cNvPr id="5123" name="文本框 5"/>
          <p:cNvSpPr txBox="1">
            <a:spLocks noChangeArrowheads="1"/>
          </p:cNvSpPr>
          <p:nvPr/>
        </p:nvSpPr>
        <p:spPr bwMode="auto">
          <a:xfrm>
            <a:off x="2782888" y="6361113"/>
            <a:ext cx="3732213" cy="2762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  <a:sym typeface="+mn-ea"/>
              </a:rPr>
              <a:t>技术支持：北京医讯达科技有限公司 </a:t>
            </a:r>
          </a:p>
        </p:txBody>
      </p:sp>
      <p:pic>
        <p:nvPicPr>
          <p:cNvPr id="5124" name="图片 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5875338"/>
            <a:ext cx="12192000" cy="9715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126" name="文本框 10"/>
          <p:cNvSpPr txBox="1">
            <a:spLocks noChangeArrowheads="1"/>
          </p:cNvSpPr>
          <p:nvPr/>
        </p:nvSpPr>
        <p:spPr bwMode="auto">
          <a:xfrm>
            <a:off x="4487863" y="6513513"/>
            <a:ext cx="3733800" cy="2762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  <a:sym typeface="+mn-ea"/>
              </a:rPr>
              <a:t>技术支持：南京易联阳光信息技术股份有限公司</a:t>
            </a:r>
          </a:p>
        </p:txBody>
      </p:sp>
      <p:pic>
        <p:nvPicPr>
          <p:cNvPr id="2" name="图片 12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0" y="0"/>
            <a:ext cx="12192000" cy="11334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127" name="矩形 8"/>
          <p:cNvSpPr>
            <a:spLocks noChangeArrowheads="1"/>
          </p:cNvSpPr>
          <p:nvPr/>
        </p:nvSpPr>
        <p:spPr bwMode="auto">
          <a:xfrm>
            <a:off x="8416925" y="101600"/>
            <a:ext cx="34163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  <a:sym typeface="+mn-ea"/>
              </a:rPr>
              <a:t>药品和医用耗材招采管理子系统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2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2" name="文本框 6"/>
          <p:cNvSpPr txBox="1">
            <a:spLocks noChangeArrowheads="1"/>
          </p:cNvSpPr>
          <p:nvPr/>
        </p:nvSpPr>
        <p:spPr bwMode="auto">
          <a:xfrm>
            <a:off x="4146550" y="6154738"/>
            <a:ext cx="4616450" cy="27781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defRPr/>
            </a:pPr>
            <a:r>
              <a:rPr kumimoji="1" lang="zh-CN" altLang="en-US" sz="1200">
                <a:solidFill>
                  <a:schemeClr val="bg1"/>
                </a:solidFill>
                <a:sym typeface="+mn-ea"/>
              </a:rPr>
              <a:t>版权所有：北京市医药集中采购服务中心</a:t>
            </a:r>
            <a:r>
              <a:rPr kumimoji="1" lang="en-US" altLang="zh-CN" sz="1200" dirty="0">
                <a:solidFill>
                  <a:schemeClr val="bg1"/>
                </a:solidFill>
                <a:sym typeface="+mn-ea"/>
              </a:rPr>
              <a:t>  ©2018 All rights reserved</a:t>
            </a:r>
            <a:endParaRPr kumimoji="1" lang="zh-CN" altLang="en-US" sz="1200">
              <a:solidFill>
                <a:schemeClr val="bg1"/>
              </a:solidFill>
              <a:sym typeface="+mn-ea"/>
            </a:endParaRPr>
          </a:p>
        </p:txBody>
      </p:sp>
      <p:sp>
        <p:nvSpPr>
          <p:cNvPr id="2053" name="文本框 7"/>
          <p:cNvSpPr txBox="1">
            <a:spLocks noChangeArrowheads="1"/>
          </p:cNvSpPr>
          <p:nvPr/>
        </p:nvSpPr>
        <p:spPr bwMode="auto">
          <a:xfrm>
            <a:off x="4598988" y="6486525"/>
            <a:ext cx="3732212" cy="2762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defRPr/>
            </a:pPr>
            <a:r>
              <a:rPr kumimoji="1" lang="zh-CN" altLang="en-US" sz="1200">
                <a:solidFill>
                  <a:srgbClr val="FFFFFF"/>
                </a:solidFill>
                <a:sym typeface="+mn-ea"/>
              </a:rPr>
              <a:t>技术支持：北京医讯达科技有限公司 </a:t>
            </a:r>
          </a:p>
        </p:txBody>
      </p:sp>
      <p:pic>
        <p:nvPicPr>
          <p:cNvPr id="2" name="图片 1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32550"/>
            <a:ext cx="12192000" cy="41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4" name="矩形 6"/>
          <p:cNvSpPr>
            <a:spLocks noChangeArrowheads="1"/>
          </p:cNvSpPr>
          <p:nvPr/>
        </p:nvSpPr>
        <p:spPr bwMode="auto">
          <a:xfrm>
            <a:off x="8416925" y="101600"/>
            <a:ext cx="3416300" cy="3683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zh-CN" altLang="en-US" b="1">
                <a:solidFill>
                  <a:schemeClr val="bg1"/>
                </a:solidFill>
                <a:sym typeface="+mn-ea"/>
              </a:rPr>
              <a:t>药品和医用耗材招采管理子系统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文本框 22"/>
          <p:cNvSpPr txBox="1"/>
          <p:nvPr/>
        </p:nvSpPr>
        <p:spPr>
          <a:xfrm>
            <a:off x="1355725" y="2047875"/>
            <a:ext cx="9775825" cy="212280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4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北京市药品和医用耗材招采管理子系统</a:t>
            </a:r>
            <a:endParaRPr lang="en-US" altLang="zh-CN" sz="4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4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拟供应价填报操作说明</a:t>
            </a:r>
            <a:endParaRPr lang="zh-CN" altLang="en-US" sz="4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文本框 1"/>
          <p:cNvSpPr txBox="1">
            <a:spLocks noChangeArrowheads="1"/>
          </p:cNvSpPr>
          <p:nvPr/>
        </p:nvSpPr>
        <p:spPr bwMode="auto">
          <a:xfrm>
            <a:off x="2022475" y="4108450"/>
            <a:ext cx="82534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r>
              <a:rPr lang="zh-CN" altLang="en-US" sz="24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生产</a:t>
            </a:r>
            <a:r>
              <a:rPr lang="en-US" altLang="zh-CN" sz="24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/</a:t>
            </a:r>
            <a:r>
              <a:rPr lang="zh-CN" altLang="en-US" sz="24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代理企业用户</a:t>
            </a:r>
          </a:p>
        </p:txBody>
      </p:sp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72490"/>
            <a:ext cx="12192000" cy="5541010"/>
          </a:xfrm>
          <a:prstGeom prst="rect">
            <a:avLst/>
          </a:prstGeom>
        </p:spPr>
      </p:pic>
      <p:sp>
        <p:nvSpPr>
          <p:cNvPr id="5" name="矩形: 圆角 5"/>
          <p:cNvSpPr/>
          <p:nvPr/>
        </p:nvSpPr>
        <p:spPr>
          <a:xfrm>
            <a:off x="5441950" y="6102350"/>
            <a:ext cx="1092200" cy="236855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圆角矩形标注 3"/>
          <p:cNvSpPr>
            <a:spLocks noChangeArrowheads="1"/>
          </p:cNvSpPr>
          <p:nvPr/>
        </p:nvSpPr>
        <p:spPr bwMode="auto">
          <a:xfrm>
            <a:off x="2774511" y="4682067"/>
            <a:ext cx="2279877" cy="898718"/>
          </a:xfrm>
          <a:prstGeom prst="wedgeRoundRectCallout">
            <a:avLst>
              <a:gd name="adj1" fmla="val 66434"/>
              <a:gd name="adj2" fmla="val 100343"/>
              <a:gd name="adj3" fmla="val 16667"/>
            </a:avLst>
          </a:prstGeom>
          <a:solidFill>
            <a:srgbClr val="FFFFFF"/>
          </a:solidFill>
          <a:ln w="9525" algn="ctr">
            <a:solidFill>
              <a:srgbClr val="FF0000"/>
            </a:solidFill>
            <a:round/>
          </a:ln>
        </p:spPr>
        <p:txBody>
          <a:bodyPr anchor="ctr"/>
          <a:lstStyle/>
          <a:p>
            <a:pPr eaLnBrk="0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400" b="1" kern="0" dirty="0" smtClean="0">
                <a:solidFill>
                  <a:srgbClr val="FF0000"/>
                </a:solidFill>
                <a:latin typeface="Verdana" panose="020B0604030504040204" pitchFamily="34" charset="0"/>
              </a:rPr>
              <a:t>点击</a:t>
            </a:r>
            <a:r>
              <a:rPr lang="en-US" altLang="zh-CN" sz="1400" b="1" kern="0" dirty="0" smtClean="0">
                <a:solidFill>
                  <a:srgbClr val="FF0000"/>
                </a:solidFill>
                <a:latin typeface="Verdana" panose="020B0604030504040204" pitchFamily="34" charset="0"/>
              </a:rPr>
              <a:t>【</a:t>
            </a:r>
            <a:r>
              <a:rPr lang="zh-CN" altLang="en-US" sz="1400" b="1" kern="0" dirty="0" smtClean="0">
                <a:solidFill>
                  <a:srgbClr val="FF0000"/>
                </a:solidFill>
                <a:latin typeface="Verdana" panose="020B0604030504040204" pitchFamily="34" charset="0"/>
              </a:rPr>
              <a:t>两个联盟中选产品导出</a:t>
            </a:r>
            <a:r>
              <a:rPr lang="en-US" altLang="zh-CN" sz="1400" b="1" kern="0" dirty="0" smtClean="0">
                <a:solidFill>
                  <a:srgbClr val="FF0000"/>
                </a:solidFill>
                <a:latin typeface="Verdana" panose="020B0604030504040204" pitchFamily="34" charset="0"/>
              </a:rPr>
              <a:t>】</a:t>
            </a:r>
            <a:r>
              <a:rPr lang="zh-CN" altLang="en-US" sz="1400" b="1" kern="0" dirty="0" smtClean="0">
                <a:solidFill>
                  <a:srgbClr val="FF0000"/>
                </a:solidFill>
                <a:latin typeface="Verdana" panose="020B0604030504040204" pitchFamily="34" charset="0"/>
              </a:rPr>
              <a:t>按钮，导出两个联盟中选产品目录</a:t>
            </a:r>
          </a:p>
        </p:txBody>
      </p:sp>
      <p:sp>
        <p:nvSpPr>
          <p:cNvPr id="7" name="矩形: 圆角 5"/>
          <p:cNvSpPr/>
          <p:nvPr/>
        </p:nvSpPr>
        <p:spPr>
          <a:xfrm>
            <a:off x="6534150" y="6101715"/>
            <a:ext cx="756285" cy="26035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圆角矩形标注 3"/>
          <p:cNvSpPr>
            <a:spLocks noChangeArrowheads="1"/>
          </p:cNvSpPr>
          <p:nvPr/>
        </p:nvSpPr>
        <p:spPr bwMode="auto">
          <a:xfrm>
            <a:off x="5549022" y="4682067"/>
            <a:ext cx="2279877" cy="878823"/>
          </a:xfrm>
          <a:prstGeom prst="wedgeRoundRectCallout">
            <a:avLst>
              <a:gd name="adj1" fmla="val 10801"/>
              <a:gd name="adj2" fmla="val 100184"/>
              <a:gd name="adj3" fmla="val 16667"/>
            </a:avLst>
          </a:prstGeom>
          <a:solidFill>
            <a:srgbClr val="FFFFFF"/>
          </a:solidFill>
          <a:ln w="9525" algn="ctr">
            <a:solidFill>
              <a:srgbClr val="FF0000"/>
            </a:solidFill>
            <a:round/>
          </a:ln>
        </p:spPr>
        <p:txBody>
          <a:bodyPr anchor="ctr"/>
          <a:lstStyle/>
          <a:p>
            <a:pPr eaLnBrk="0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400" b="1" kern="0" dirty="0" smtClean="0">
                <a:solidFill>
                  <a:srgbClr val="FF0000"/>
                </a:solidFill>
                <a:latin typeface="Verdana" panose="020B0604030504040204" pitchFamily="34" charset="0"/>
                <a:sym typeface="+mn-ea"/>
              </a:rPr>
              <a:t>点击</a:t>
            </a:r>
            <a:r>
              <a:rPr lang="en-US" altLang="zh-CN" sz="1400" b="1" kern="0" dirty="0" smtClean="0">
                <a:solidFill>
                  <a:srgbClr val="FF0000"/>
                </a:solidFill>
                <a:latin typeface="Verdana" panose="020B0604030504040204" pitchFamily="34" charset="0"/>
                <a:sym typeface="+mn-ea"/>
              </a:rPr>
              <a:t>【</a:t>
            </a:r>
            <a:r>
              <a:rPr lang="zh-CN" altLang="en-US" sz="1400" b="1" kern="0" dirty="0" smtClean="0">
                <a:solidFill>
                  <a:srgbClr val="FF0000"/>
                </a:solidFill>
                <a:latin typeface="Verdana" panose="020B0604030504040204" pitchFamily="34" charset="0"/>
                <a:sym typeface="+mn-ea"/>
              </a:rPr>
              <a:t>未中选产品导出</a:t>
            </a:r>
            <a:r>
              <a:rPr lang="en-US" altLang="zh-CN" sz="1400" b="1" kern="0" dirty="0" smtClean="0">
                <a:solidFill>
                  <a:srgbClr val="FF0000"/>
                </a:solidFill>
                <a:latin typeface="Verdana" panose="020B0604030504040204" pitchFamily="34" charset="0"/>
                <a:sym typeface="+mn-ea"/>
              </a:rPr>
              <a:t>】</a:t>
            </a:r>
            <a:r>
              <a:rPr lang="zh-CN" altLang="en-US" sz="1400" b="1" kern="0" dirty="0" smtClean="0">
                <a:solidFill>
                  <a:srgbClr val="FF0000"/>
                </a:solidFill>
                <a:latin typeface="Verdana" panose="020B0604030504040204" pitchFamily="34" charset="0"/>
                <a:sym typeface="+mn-ea"/>
              </a:rPr>
              <a:t>按钮，导出未中选产品目录</a:t>
            </a:r>
            <a:endParaRPr lang="zh-CN" altLang="en-US" sz="1400" b="1" kern="0" dirty="0">
              <a:solidFill>
                <a:srgbClr val="FF0000"/>
              </a:solidFill>
              <a:latin typeface="Verdana" panose="020B0604030504040204" pitchFamily="34" charset="0"/>
              <a:sym typeface="+mn-ea"/>
            </a:endParaRPr>
          </a:p>
        </p:txBody>
      </p:sp>
      <p:sp>
        <p:nvSpPr>
          <p:cNvPr id="9" name="标题 1"/>
          <p:cNvSpPr>
            <a:spLocks noGrp="1"/>
          </p:cNvSpPr>
          <p:nvPr>
            <p:ph type="title"/>
          </p:nvPr>
        </p:nvSpPr>
        <p:spPr>
          <a:xfrm>
            <a:off x="449263" y="139700"/>
            <a:ext cx="6465887" cy="352425"/>
          </a:xfrm>
          <a:prstGeom prst="rect">
            <a:avLst/>
          </a:prstGeom>
          <a:noFill/>
          <a:ln>
            <a:noFill/>
          </a:ln>
        </p:spPr>
        <p:txBody>
          <a:bodyPr anchor="t" anchorCtr="0"/>
          <a:lstStyle/>
          <a:p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拟供应价填报</a:t>
            </a:r>
            <a:endParaRPr lang="zh-CN" altLang="en-US" sz="28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矩形: 圆角 5"/>
          <p:cNvSpPr/>
          <p:nvPr/>
        </p:nvSpPr>
        <p:spPr>
          <a:xfrm>
            <a:off x="7290435" y="6101715"/>
            <a:ext cx="610870" cy="26035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圆角矩形标注 3"/>
          <p:cNvSpPr>
            <a:spLocks noChangeArrowheads="1"/>
          </p:cNvSpPr>
          <p:nvPr/>
        </p:nvSpPr>
        <p:spPr bwMode="auto">
          <a:xfrm>
            <a:off x="8219422" y="4682067"/>
            <a:ext cx="2770311" cy="878823"/>
          </a:xfrm>
          <a:prstGeom prst="wedgeRoundRectCallout">
            <a:avLst>
              <a:gd name="adj1" fmla="val -62380"/>
              <a:gd name="adj2" fmla="val 105150"/>
              <a:gd name="adj3" fmla="val 16667"/>
            </a:avLst>
          </a:prstGeom>
          <a:solidFill>
            <a:srgbClr val="FFFFFF"/>
          </a:solidFill>
          <a:ln w="9525" algn="ctr">
            <a:solidFill>
              <a:srgbClr val="FF0000"/>
            </a:solidFill>
            <a:round/>
          </a:ln>
        </p:spPr>
        <p:txBody>
          <a:bodyPr anchor="ctr"/>
          <a:lstStyle/>
          <a:p>
            <a:pPr eaLnBrk="0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400" b="1" kern="0" dirty="0" smtClean="0">
                <a:solidFill>
                  <a:srgbClr val="FF0000"/>
                </a:solidFill>
                <a:latin typeface="Verdana" panose="020B0604030504040204" pitchFamily="34" charset="0"/>
                <a:sym typeface="+mn-ea"/>
              </a:rPr>
              <a:t>11.</a:t>
            </a:r>
            <a:r>
              <a:rPr lang="zh-CN" altLang="en-US" sz="1400" b="1" kern="0" dirty="0" smtClean="0">
                <a:solidFill>
                  <a:srgbClr val="FF0000"/>
                </a:solidFill>
                <a:latin typeface="Verdana" panose="020B0604030504040204" pitchFamily="34" charset="0"/>
                <a:sym typeface="+mn-ea"/>
              </a:rPr>
              <a:t>点击【一键提交】按钮提交所有产品信息</a:t>
            </a:r>
            <a:endParaRPr lang="en-US" altLang="zh-CN" sz="1400" b="1" kern="0" dirty="0" smtClean="0">
              <a:solidFill>
                <a:srgbClr val="FF0000"/>
              </a:solidFill>
              <a:latin typeface="Verdana" panose="020B0604030504040204" pitchFamily="34" charset="0"/>
              <a:sym typeface="+mn-ea"/>
            </a:endParaRPr>
          </a:p>
          <a:p>
            <a:pPr eaLnBrk="0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400" b="1" kern="0" dirty="0" smtClean="0">
                <a:solidFill>
                  <a:srgbClr val="0070C0"/>
                </a:solidFill>
                <a:latin typeface="Verdana" panose="020B0604030504040204" pitchFamily="34" charset="0"/>
                <a:sym typeface="+mn-ea"/>
              </a:rPr>
              <a:t>注：未提交视为放弃，已提交不可撤回更改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8" grpId="0" bldLvl="0" animBg="1"/>
      <p:bldP spid="10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矩形 1"/>
          <p:cNvSpPr/>
          <p:nvPr/>
        </p:nvSpPr>
        <p:spPr>
          <a:xfrm>
            <a:off x="1106488" y="4679950"/>
            <a:ext cx="10033000" cy="58420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pPr eaLnBrk="0" hangingPunct="0"/>
            <a:r>
              <a:rPr lang="zh-CN" altLang="en-US" sz="3200" dirty="0">
                <a:solidFill>
                  <a:srgbClr val="FF0000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本部分手册内容完毕，请及时关注平台及网站动态信息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47714"/>
            <a:ext cx="12192000" cy="5586953"/>
          </a:xfrm>
          <a:prstGeom prst="rect">
            <a:avLst/>
          </a:prstGeom>
        </p:spPr>
      </p:pic>
      <p:sp>
        <p:nvSpPr>
          <p:cNvPr id="17411" name="标题 1"/>
          <p:cNvSpPr>
            <a:spLocks noGrp="1"/>
          </p:cNvSpPr>
          <p:nvPr>
            <p:ph type="title"/>
          </p:nvPr>
        </p:nvSpPr>
        <p:spPr>
          <a:xfrm>
            <a:off x="449263" y="139700"/>
            <a:ext cx="6465887" cy="352425"/>
          </a:xfrm>
          <a:prstGeom prst="rect">
            <a:avLst/>
          </a:prstGeom>
          <a:noFill/>
          <a:ln>
            <a:noFill/>
          </a:ln>
        </p:spPr>
        <p:txBody>
          <a:bodyPr anchor="t" anchorCtr="0"/>
          <a:lstStyle/>
          <a:p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拟供应价填报</a:t>
            </a:r>
          </a:p>
        </p:txBody>
      </p:sp>
      <p:pic>
        <p:nvPicPr>
          <p:cNvPr id="17412" name="内容占位符 4"/>
          <p:cNvPicPr>
            <a:picLocks noGrp="1" noChangeAspect="1"/>
          </p:cNvPicPr>
          <p:nvPr>
            <p:ph idx="1" hasCustomPrompt="1"/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0" cy="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矩形: 圆角 5"/>
          <p:cNvSpPr/>
          <p:nvPr/>
        </p:nvSpPr>
        <p:spPr>
          <a:xfrm>
            <a:off x="105483" y="2753857"/>
            <a:ext cx="1191208" cy="217786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圆角矩形标注 3"/>
          <p:cNvSpPr>
            <a:spLocks noChangeArrowheads="1"/>
          </p:cNvSpPr>
          <p:nvPr/>
        </p:nvSpPr>
        <p:spPr bwMode="auto">
          <a:xfrm>
            <a:off x="1641316" y="3758353"/>
            <a:ext cx="2117090" cy="881379"/>
          </a:xfrm>
          <a:prstGeom prst="wedgeRoundRectCallout">
            <a:avLst>
              <a:gd name="adj1" fmla="val -66315"/>
              <a:gd name="adj2" fmla="val -127873"/>
              <a:gd name="adj3" fmla="val 16667"/>
            </a:avLst>
          </a:prstGeom>
          <a:solidFill>
            <a:srgbClr val="FFFFFF"/>
          </a:solidFill>
          <a:ln w="9525" algn="ctr">
            <a:solidFill>
              <a:srgbClr val="FF0000"/>
            </a:solidFill>
            <a:round/>
          </a:ln>
        </p:spPr>
        <p:txBody>
          <a:bodyPr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  <a:cs typeface="+mn-cs"/>
                <a:sym typeface="+mn-ea"/>
              </a:rPr>
              <a:t>1.</a:t>
            </a:r>
            <a:r>
              <a:rPr kumimoji="0" lang="zh-CN" alt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  <a:cs typeface="+mn-cs"/>
                <a:sym typeface="+mn-ea"/>
              </a:rPr>
              <a:t>点击耗材招标管理中的</a:t>
            </a:r>
            <a:r>
              <a:rPr kumimoji="0" lang="en-US" altLang="zh-CN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  <a:cs typeface="+mn-cs"/>
                <a:sym typeface="+mn-ea"/>
              </a:rPr>
              <a:t>【</a:t>
            </a:r>
            <a:r>
              <a:rPr kumimoji="0" lang="zh-CN" alt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  <a:cs typeface="+mn-cs"/>
                <a:sym typeface="+mn-ea"/>
              </a:rPr>
              <a:t>带量采购</a:t>
            </a:r>
            <a:r>
              <a:rPr kumimoji="0" lang="en-US" altLang="zh-CN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  <a:cs typeface="+mn-cs"/>
                <a:sym typeface="+mn-ea"/>
              </a:rPr>
              <a:t>】-【</a:t>
            </a:r>
            <a:r>
              <a:rPr kumimoji="0" lang="zh-CN" altLang="en-US" sz="1400" b="1" i="0" u="none" strike="noStrike" kern="0" cap="none" spc="0" normalizeH="0" baseline="0" dirty="0" smtClean="0">
                <a:solidFill>
                  <a:srgbClr val="FF0000"/>
                </a:solidFill>
                <a:latin typeface="Verdana" panose="020B0604030504040204" pitchFamily="34" charset="0"/>
                <a:sym typeface="+mn-ea"/>
              </a:rPr>
              <a:t>骨科创伤类</a:t>
            </a:r>
            <a:r>
              <a:rPr lang="en-US" altLang="zh-CN" sz="1400" b="1" kern="0" dirty="0" smtClean="0">
                <a:solidFill>
                  <a:srgbClr val="FF0000"/>
                </a:solidFill>
                <a:latin typeface="Verdana" panose="020B0604030504040204" pitchFamily="34" charset="0"/>
                <a:sym typeface="+mn-ea"/>
              </a:rPr>
              <a:t>】</a:t>
            </a:r>
            <a:r>
              <a:rPr lang="zh-CN" altLang="en-US" sz="1400" b="1" kern="0" dirty="0" smtClean="0">
                <a:solidFill>
                  <a:srgbClr val="FF0000"/>
                </a:solidFill>
                <a:latin typeface="Verdana" panose="020B0604030504040204" pitchFamily="34" charset="0"/>
                <a:sym typeface="+mn-ea"/>
              </a:rPr>
              <a:t>进入填报页面</a:t>
            </a:r>
            <a:endParaRPr kumimoji="0" lang="zh-CN" altLang="en-US" sz="1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erdana" panose="020B0604030504040204" pitchFamily="34" charset="0"/>
              <a:ea typeface="宋体" panose="02010600030101010101" pitchFamily="2" charset="-122"/>
              <a:cs typeface="+mn-cs"/>
              <a:sym typeface="+mn-ea"/>
            </a:endParaRPr>
          </a:p>
        </p:txBody>
      </p:sp>
      <p:sp>
        <p:nvSpPr>
          <p:cNvPr id="6" name="矩形: 圆角 5"/>
          <p:cNvSpPr/>
          <p:nvPr/>
        </p:nvSpPr>
        <p:spPr>
          <a:xfrm>
            <a:off x="11545357" y="3317875"/>
            <a:ext cx="266065" cy="18415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圆角矩形标注 3"/>
          <p:cNvSpPr>
            <a:spLocks noChangeArrowheads="1"/>
          </p:cNvSpPr>
          <p:nvPr/>
        </p:nvSpPr>
        <p:spPr bwMode="auto">
          <a:xfrm>
            <a:off x="8625193" y="3758353"/>
            <a:ext cx="2656526" cy="881379"/>
          </a:xfrm>
          <a:prstGeom prst="wedgeRoundRectCallout">
            <a:avLst>
              <a:gd name="adj1" fmla="val 66550"/>
              <a:gd name="adj2" fmla="val -71605"/>
              <a:gd name="adj3" fmla="val 16667"/>
            </a:avLst>
          </a:prstGeom>
          <a:solidFill>
            <a:srgbClr val="FFFFFF"/>
          </a:solidFill>
          <a:ln w="9525" algn="ctr">
            <a:solidFill>
              <a:srgbClr val="FF0000"/>
            </a:solidFill>
            <a:round/>
          </a:ln>
        </p:spPr>
        <p:txBody>
          <a:bodyPr anchor="ctr"/>
          <a:lstStyle/>
          <a:p>
            <a:pPr eaLnBrk="0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400" b="1" kern="0" dirty="0">
                <a:solidFill>
                  <a:srgbClr val="FF0000"/>
                </a:solidFill>
                <a:latin typeface="Verdana" panose="020B0604030504040204" pitchFamily="34" charset="0"/>
                <a:sym typeface="+mn-ea"/>
              </a:rPr>
              <a:t>2.</a:t>
            </a:r>
            <a:r>
              <a:rPr lang="zh-CN" altLang="zh-CN" sz="1400" b="1" kern="0" dirty="0">
                <a:solidFill>
                  <a:srgbClr val="FF0000"/>
                </a:solidFill>
                <a:latin typeface="Verdana" panose="020B0604030504040204" pitchFamily="34" charset="0"/>
              </a:rPr>
              <a:t>选择项目阶段为</a:t>
            </a:r>
            <a:r>
              <a:rPr lang="zh-CN" altLang="en-US" sz="1400" b="1" kern="0" dirty="0">
                <a:solidFill>
                  <a:srgbClr val="FF0000"/>
                </a:solidFill>
                <a:latin typeface="Verdana" panose="020B0604030504040204" pitchFamily="34" charset="0"/>
              </a:rPr>
              <a:t>“拟供应价填报” </a:t>
            </a:r>
            <a:r>
              <a:rPr lang="zh-CN" altLang="zh-CN" sz="1400" b="1" kern="0" dirty="0">
                <a:solidFill>
                  <a:srgbClr val="FF0000"/>
                </a:solidFill>
                <a:latin typeface="Verdana" panose="020B0604030504040204" pitchFamily="34" charset="0"/>
              </a:rPr>
              <a:t>并点击</a:t>
            </a:r>
            <a:r>
              <a:rPr lang="en-US" altLang="zh-CN" sz="1400" b="1" kern="0" dirty="0">
                <a:solidFill>
                  <a:srgbClr val="FF0000"/>
                </a:solidFill>
                <a:latin typeface="Verdana" panose="020B0604030504040204" pitchFamily="34" charset="0"/>
              </a:rPr>
              <a:t>【</a:t>
            </a:r>
            <a:r>
              <a:rPr lang="zh-CN" altLang="zh-CN" sz="1400" b="1" kern="0" dirty="0" smtClean="0">
                <a:solidFill>
                  <a:srgbClr val="FF0000"/>
                </a:solidFill>
                <a:latin typeface="Verdana" panose="020B0604030504040204" pitchFamily="34" charset="0"/>
              </a:rPr>
              <a:t>详情</a:t>
            </a:r>
            <a:r>
              <a:rPr lang="en-US" altLang="zh-CN" sz="1400" b="1" kern="0" dirty="0" smtClean="0">
                <a:solidFill>
                  <a:srgbClr val="FF0000"/>
                </a:solidFill>
                <a:latin typeface="Verdana" panose="020B0604030504040204" pitchFamily="34" charset="0"/>
              </a:rPr>
              <a:t>】</a:t>
            </a:r>
            <a:r>
              <a:rPr lang="zh-CN" altLang="zh-CN" sz="1400" b="1" kern="0" dirty="0" smtClean="0">
                <a:solidFill>
                  <a:srgbClr val="FF0000"/>
                </a:solidFill>
                <a:latin typeface="Verdana" panose="020B0604030504040204" pitchFamily="34" charset="0"/>
              </a:rPr>
              <a:t>按钮</a:t>
            </a:r>
            <a:r>
              <a:rPr lang="zh-CN" altLang="en-US" sz="1400" b="1" kern="0" dirty="0" smtClean="0">
                <a:solidFill>
                  <a:srgbClr val="FF0000"/>
                </a:solidFill>
                <a:latin typeface="Verdana" panose="020B0604030504040204" pitchFamily="34" charset="0"/>
              </a:rPr>
              <a:t>，进入</a:t>
            </a:r>
            <a:r>
              <a:rPr lang="zh-CN" altLang="en-US" sz="1400" b="1" kern="0" dirty="0">
                <a:solidFill>
                  <a:srgbClr val="FF0000"/>
                </a:solidFill>
                <a:latin typeface="Verdana" panose="020B0604030504040204" pitchFamily="34" charset="0"/>
                <a:sym typeface="+mn-ea"/>
              </a:rPr>
              <a:t>拟供应价</a:t>
            </a:r>
            <a:r>
              <a:rPr lang="zh-CN" altLang="en-US" sz="1400" b="1" kern="0" dirty="0" smtClean="0">
                <a:solidFill>
                  <a:srgbClr val="FF0000"/>
                </a:solidFill>
                <a:latin typeface="Verdana" panose="020B0604030504040204" pitchFamily="34" charset="0"/>
                <a:sym typeface="+mn-ea"/>
              </a:rPr>
              <a:t>填报</a:t>
            </a:r>
            <a:r>
              <a:rPr lang="zh-CN" altLang="en-US" sz="1400" b="1" kern="0" dirty="0" smtClean="0">
                <a:solidFill>
                  <a:srgbClr val="FF0000"/>
                </a:solidFill>
                <a:latin typeface="Verdana" panose="020B0604030504040204" pitchFamily="34" charset="0"/>
              </a:rPr>
              <a:t>列表页面</a:t>
            </a:r>
            <a:endParaRPr lang="zh-CN" altLang="en-US" sz="1400" b="1" kern="0" dirty="0">
              <a:solidFill>
                <a:srgbClr val="FF0000"/>
              </a:solidFill>
              <a:latin typeface="Verdana" panose="020B0604030504040204" pitchFamily="34" charset="0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1"/>
          <p:cNvSpPr>
            <a:spLocks noGrp="1"/>
          </p:cNvSpPr>
          <p:nvPr>
            <p:ph type="title"/>
          </p:nvPr>
        </p:nvSpPr>
        <p:spPr>
          <a:xfrm>
            <a:off x="449263" y="139700"/>
            <a:ext cx="6465887" cy="352425"/>
          </a:xfrm>
          <a:prstGeom prst="rect">
            <a:avLst/>
          </a:prstGeom>
          <a:noFill/>
          <a:ln>
            <a:noFill/>
          </a:ln>
        </p:spPr>
        <p:txBody>
          <a:bodyPr anchor="t" anchorCtr="0"/>
          <a:lstStyle/>
          <a:p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拟供应价填报</a:t>
            </a:r>
            <a:endParaRPr lang="zh-CN" altLang="en-US" sz="28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10" y="863600"/>
            <a:ext cx="12137390" cy="561911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" name="文本框 2"/>
          <p:cNvSpPr txBox="1"/>
          <p:nvPr/>
        </p:nvSpPr>
        <p:spPr>
          <a:xfrm>
            <a:off x="9396095" y="2176780"/>
            <a:ext cx="130238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/>
          </a:p>
        </p:txBody>
      </p:sp>
      <p:sp>
        <p:nvSpPr>
          <p:cNvPr id="9" name="矩形: 圆角 5"/>
          <p:cNvSpPr/>
          <p:nvPr/>
        </p:nvSpPr>
        <p:spPr>
          <a:xfrm>
            <a:off x="9526059" y="2837559"/>
            <a:ext cx="858520" cy="312042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圆角矩形标注 3"/>
          <p:cNvSpPr>
            <a:spLocks noChangeArrowheads="1"/>
          </p:cNvSpPr>
          <p:nvPr/>
        </p:nvSpPr>
        <p:spPr bwMode="auto">
          <a:xfrm>
            <a:off x="7057874" y="3404598"/>
            <a:ext cx="2468185" cy="1128381"/>
          </a:xfrm>
          <a:prstGeom prst="wedgeRoundRectCallout">
            <a:avLst>
              <a:gd name="adj1" fmla="val 64168"/>
              <a:gd name="adj2" fmla="val -70997"/>
              <a:gd name="adj3" fmla="val 16667"/>
            </a:avLst>
          </a:prstGeom>
          <a:solidFill>
            <a:srgbClr val="FFFFFF"/>
          </a:solidFill>
          <a:ln w="9525" algn="ctr">
            <a:solidFill>
              <a:srgbClr val="FF0000"/>
            </a:solidFill>
            <a:round/>
          </a:ln>
        </p:spPr>
        <p:txBody>
          <a:bodyPr anchor="ctr"/>
          <a:lstStyle/>
          <a:p>
            <a:pPr algn="ctr" eaLnBrk="0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400" b="1" kern="0" dirty="0">
                <a:solidFill>
                  <a:srgbClr val="FF0000"/>
                </a:solidFill>
                <a:latin typeface="Verdana" panose="020B0604030504040204" pitchFamily="34" charset="0"/>
                <a:sym typeface="+mn-ea"/>
              </a:rPr>
              <a:t>3.</a:t>
            </a:r>
            <a:r>
              <a:rPr lang="zh-CN" altLang="en-US" sz="1400" b="1" kern="0" dirty="0">
                <a:solidFill>
                  <a:srgbClr val="FF0000"/>
                </a:solidFill>
                <a:latin typeface="Verdana" panose="020B0604030504040204" pitchFamily="34" charset="0"/>
                <a:sym typeface="+mn-ea"/>
              </a:rPr>
              <a:t>点击按钮为【两个联盟中选品报价】进入到两个联盟中选品报价列表页面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41257"/>
            <a:ext cx="12192000" cy="5784215"/>
          </a:xfrm>
          <a:prstGeom prst="rect">
            <a:avLst/>
          </a:prstGeom>
        </p:spPr>
      </p:pic>
      <p:sp>
        <p:nvSpPr>
          <p:cNvPr id="5" name="标题 1"/>
          <p:cNvSpPr>
            <a:spLocks noGrp="1"/>
          </p:cNvSpPr>
          <p:nvPr>
            <p:ph type="title"/>
          </p:nvPr>
        </p:nvSpPr>
        <p:spPr>
          <a:xfrm>
            <a:off x="449263" y="139700"/>
            <a:ext cx="6465887" cy="352425"/>
          </a:xfrm>
          <a:prstGeom prst="rect">
            <a:avLst/>
          </a:prstGeom>
          <a:noFill/>
          <a:ln>
            <a:noFill/>
          </a:ln>
        </p:spPr>
        <p:txBody>
          <a:bodyPr anchor="t" anchorCtr="0"/>
          <a:lstStyle/>
          <a:p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拟供应价填报</a:t>
            </a:r>
            <a:endParaRPr lang="zh-CN" altLang="en-US" sz="28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9" name="矩形: 圆角 5"/>
          <p:cNvSpPr/>
          <p:nvPr/>
        </p:nvSpPr>
        <p:spPr>
          <a:xfrm>
            <a:off x="10844530" y="3683000"/>
            <a:ext cx="778510" cy="270933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圆角矩形标注 3"/>
          <p:cNvSpPr>
            <a:spLocks noChangeArrowheads="1"/>
          </p:cNvSpPr>
          <p:nvPr/>
        </p:nvSpPr>
        <p:spPr bwMode="auto">
          <a:xfrm>
            <a:off x="8003889" y="2633714"/>
            <a:ext cx="2468185" cy="732421"/>
          </a:xfrm>
          <a:prstGeom prst="wedgeRoundRectCallout">
            <a:avLst>
              <a:gd name="adj1" fmla="val 64492"/>
              <a:gd name="adj2" fmla="val 77956"/>
              <a:gd name="adj3" fmla="val 16667"/>
            </a:avLst>
          </a:prstGeom>
          <a:solidFill>
            <a:srgbClr val="FFFFFF"/>
          </a:solidFill>
          <a:ln w="9525" algn="ctr">
            <a:solidFill>
              <a:srgbClr val="FF0000"/>
            </a:solidFill>
            <a:round/>
          </a:ln>
        </p:spPr>
        <p:txBody>
          <a:bodyPr anchor="ctr"/>
          <a:lstStyle/>
          <a:p>
            <a:pPr eaLnBrk="0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400" b="1" kern="0" dirty="0">
                <a:solidFill>
                  <a:srgbClr val="FF0000"/>
                </a:solidFill>
                <a:latin typeface="Verdana" panose="020B0604030504040204" pitchFamily="34" charset="0"/>
                <a:sym typeface="+mn-ea"/>
              </a:rPr>
              <a:t>4.</a:t>
            </a:r>
            <a:r>
              <a:rPr lang="zh-CN" altLang="en-US" sz="1400" b="1" kern="0" dirty="0" smtClean="0">
                <a:solidFill>
                  <a:srgbClr val="FF0000"/>
                </a:solidFill>
                <a:latin typeface="Verdana" panose="020B0604030504040204" pitchFamily="34" charset="0"/>
                <a:sym typeface="+mn-ea"/>
              </a:rPr>
              <a:t>点击【产品详情】查看</a:t>
            </a:r>
            <a:r>
              <a:rPr lang="en-US" altLang="zh-CN" sz="1400" b="1" kern="0" dirty="0" smtClean="0">
                <a:solidFill>
                  <a:srgbClr val="FF0000"/>
                </a:solidFill>
                <a:latin typeface="Verdana" panose="020B0604030504040204" pitchFamily="34" charset="0"/>
                <a:sym typeface="+mn-ea"/>
              </a:rPr>
              <a:t>27</a:t>
            </a:r>
            <a:r>
              <a:rPr lang="zh-CN" altLang="en-US" sz="1400" b="1" kern="0" dirty="0" smtClean="0">
                <a:solidFill>
                  <a:srgbClr val="FF0000"/>
                </a:solidFill>
                <a:latin typeface="Verdana" panose="020B0604030504040204" pitchFamily="34" charset="0"/>
                <a:sym typeface="+mn-ea"/>
              </a:rPr>
              <a:t>位码产品详情</a:t>
            </a:r>
            <a:endParaRPr lang="zh-CN" altLang="en-US" sz="1400" b="1" kern="0" dirty="0">
              <a:solidFill>
                <a:srgbClr val="FF0000"/>
              </a:solidFill>
              <a:latin typeface="Verdana" panose="020B0604030504040204" pitchFamily="34" charset="0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780030" y="368935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/>
          </a:p>
        </p:txBody>
      </p:sp>
      <p:sp>
        <p:nvSpPr>
          <p:cNvPr id="8" name="圆角矩形标注 3"/>
          <p:cNvSpPr>
            <a:spLocks noChangeArrowheads="1"/>
          </p:cNvSpPr>
          <p:nvPr/>
        </p:nvSpPr>
        <p:spPr bwMode="auto">
          <a:xfrm>
            <a:off x="2619163" y="2802268"/>
            <a:ext cx="3664801" cy="563867"/>
          </a:xfrm>
          <a:prstGeom prst="wedgeRoundRectCallout">
            <a:avLst>
              <a:gd name="adj1" fmla="val -44250"/>
              <a:gd name="adj2" fmla="val 10947"/>
              <a:gd name="adj3" fmla="val 16667"/>
            </a:avLst>
          </a:prstGeom>
          <a:solidFill>
            <a:srgbClr val="FFFFFF"/>
          </a:solidFill>
          <a:ln w="9525" algn="ctr">
            <a:noFill/>
            <a:prstDash val="sysDot"/>
            <a:round/>
          </a:ln>
        </p:spPr>
        <p:txBody>
          <a:bodyPr anchor="ctr"/>
          <a:lstStyle/>
          <a:p>
            <a:pPr eaLnBrk="0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400" b="1" kern="0" dirty="0" smtClean="0">
                <a:solidFill>
                  <a:srgbClr val="0070C0"/>
                </a:solidFill>
                <a:latin typeface="+mn-ea"/>
                <a:ea typeface="+mn-ea"/>
                <a:sym typeface="+mn-ea"/>
              </a:rPr>
              <a:t>本列表展示</a:t>
            </a:r>
            <a:r>
              <a:rPr lang="en-US" altLang="zh-CN" sz="1400" b="1" kern="0" dirty="0" smtClean="0">
                <a:solidFill>
                  <a:srgbClr val="0070C0"/>
                </a:solidFill>
                <a:latin typeface="+mn-ea"/>
                <a:ea typeface="+mn-ea"/>
                <a:sym typeface="+mn-ea"/>
              </a:rPr>
              <a:t>20</a:t>
            </a:r>
            <a:r>
              <a:rPr lang="zh-CN" altLang="en-US" sz="1400" b="1" kern="0" dirty="0" smtClean="0">
                <a:solidFill>
                  <a:srgbClr val="0070C0"/>
                </a:solidFill>
                <a:latin typeface="+mn-ea"/>
                <a:ea typeface="+mn-ea"/>
                <a:sym typeface="+mn-ea"/>
              </a:rPr>
              <a:t>位医用耗材代码产品信息</a:t>
            </a:r>
            <a:endParaRPr lang="zh-CN" altLang="en-US" sz="1400" b="1" kern="0" dirty="0">
              <a:solidFill>
                <a:srgbClr val="0070C0"/>
              </a:solidFill>
              <a:latin typeface="+mn-ea"/>
              <a:ea typeface="+mn-ea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  <p:bldP spid="8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47725"/>
            <a:ext cx="12191365" cy="5638165"/>
          </a:xfrm>
          <a:prstGeom prst="rect">
            <a:avLst/>
          </a:prstGeom>
        </p:spPr>
      </p:pic>
      <p:sp>
        <p:nvSpPr>
          <p:cNvPr id="8" name="标题 1"/>
          <p:cNvSpPr>
            <a:spLocks noGrp="1"/>
          </p:cNvSpPr>
          <p:nvPr>
            <p:ph type="title"/>
          </p:nvPr>
        </p:nvSpPr>
        <p:spPr>
          <a:xfrm>
            <a:off x="449263" y="139700"/>
            <a:ext cx="6465887" cy="352425"/>
          </a:xfrm>
          <a:prstGeom prst="rect">
            <a:avLst/>
          </a:prstGeom>
          <a:noFill/>
          <a:ln>
            <a:noFill/>
          </a:ln>
        </p:spPr>
        <p:txBody>
          <a:bodyPr anchor="t" anchorCtr="0"/>
          <a:lstStyle/>
          <a:p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拟供应价填报</a:t>
            </a:r>
            <a:endParaRPr lang="zh-CN" altLang="en-US" sz="28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圆角矩形标注 3"/>
          <p:cNvSpPr>
            <a:spLocks noChangeArrowheads="1"/>
          </p:cNvSpPr>
          <p:nvPr/>
        </p:nvSpPr>
        <p:spPr bwMode="auto">
          <a:xfrm>
            <a:off x="4718896" y="2632935"/>
            <a:ext cx="3664801" cy="563867"/>
          </a:xfrm>
          <a:prstGeom prst="wedgeRoundRectCallout">
            <a:avLst>
              <a:gd name="adj1" fmla="val -44250"/>
              <a:gd name="adj2" fmla="val 10947"/>
              <a:gd name="adj3" fmla="val 16667"/>
            </a:avLst>
          </a:prstGeom>
          <a:solidFill>
            <a:srgbClr val="FFFFFF"/>
          </a:solidFill>
          <a:ln w="9525" algn="ctr">
            <a:noFill/>
            <a:prstDash val="sysDot"/>
            <a:round/>
          </a:ln>
        </p:spPr>
        <p:txBody>
          <a:bodyPr anchor="ctr"/>
          <a:lstStyle/>
          <a:p>
            <a:pPr eaLnBrk="0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400" b="1" kern="0" dirty="0" smtClean="0">
                <a:solidFill>
                  <a:srgbClr val="FF0000"/>
                </a:solidFill>
                <a:latin typeface="+mn-ea"/>
                <a:ea typeface="+mn-ea"/>
                <a:sym typeface="+mn-ea"/>
              </a:rPr>
              <a:t>本列表可查看</a:t>
            </a:r>
            <a:r>
              <a:rPr lang="en-US" altLang="zh-CN" sz="1400" b="1" kern="0" dirty="0" smtClean="0">
                <a:solidFill>
                  <a:srgbClr val="FF0000"/>
                </a:solidFill>
                <a:latin typeface="+mn-ea"/>
                <a:ea typeface="+mn-ea"/>
                <a:sym typeface="+mn-ea"/>
              </a:rPr>
              <a:t>27</a:t>
            </a:r>
            <a:r>
              <a:rPr lang="zh-CN" altLang="en-US" sz="1400" b="1" kern="0" dirty="0" smtClean="0">
                <a:solidFill>
                  <a:srgbClr val="FF0000"/>
                </a:solidFill>
                <a:latin typeface="+mn-ea"/>
                <a:ea typeface="+mn-ea"/>
                <a:sym typeface="+mn-ea"/>
              </a:rPr>
              <a:t>位医用耗材代码产品信息</a:t>
            </a:r>
            <a:endParaRPr lang="zh-CN" altLang="en-US" sz="1400" b="1" kern="0" dirty="0">
              <a:solidFill>
                <a:srgbClr val="FF0000"/>
              </a:solidFill>
              <a:latin typeface="+mn-ea"/>
              <a:ea typeface="+mn-ea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35" y="866140"/>
            <a:ext cx="12192635" cy="5630545"/>
          </a:xfrm>
          <a:prstGeom prst="rect">
            <a:avLst/>
          </a:prstGeom>
        </p:spPr>
      </p:pic>
      <p:sp>
        <p:nvSpPr>
          <p:cNvPr id="9" name="矩形: 圆角 21"/>
          <p:cNvSpPr/>
          <p:nvPr/>
        </p:nvSpPr>
        <p:spPr>
          <a:xfrm>
            <a:off x="9998075" y="3687884"/>
            <a:ext cx="830792" cy="630116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圆角矩形标注 3"/>
          <p:cNvSpPr>
            <a:spLocks noChangeArrowheads="1"/>
          </p:cNvSpPr>
          <p:nvPr/>
        </p:nvSpPr>
        <p:spPr bwMode="auto">
          <a:xfrm>
            <a:off x="7428888" y="4435133"/>
            <a:ext cx="2358579" cy="661800"/>
          </a:xfrm>
          <a:prstGeom prst="wedgeRoundRectCallout">
            <a:avLst>
              <a:gd name="adj1" fmla="val 54917"/>
              <a:gd name="adj2" fmla="val -72107"/>
              <a:gd name="adj3" fmla="val 16667"/>
            </a:avLst>
          </a:prstGeom>
          <a:solidFill>
            <a:srgbClr val="FFFFFF"/>
          </a:solidFill>
          <a:ln w="9525" algn="ctr">
            <a:solidFill>
              <a:srgbClr val="FF0000"/>
            </a:solidFill>
            <a:round/>
          </a:ln>
        </p:spPr>
        <p:txBody>
          <a:bodyPr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  <a:cs typeface="+mn-cs"/>
                <a:sym typeface="+mn-ea"/>
              </a:rPr>
              <a:t>5.</a:t>
            </a:r>
            <a:r>
              <a:rPr kumimoji="0" lang="zh-CN" alt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  <a:cs typeface="+mn-cs"/>
                <a:sym typeface="+mn-ea"/>
              </a:rPr>
              <a:t>输入拟供应价</a:t>
            </a:r>
            <a:endParaRPr kumimoji="0" lang="en-US" altLang="zh-CN" sz="1400" b="1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erdana" panose="020B0604030504040204" pitchFamily="34" charset="0"/>
              <a:ea typeface="宋体" panose="02010600030101010101" pitchFamily="2" charset="-122"/>
              <a:cs typeface="+mn-cs"/>
              <a:sym typeface="+mn-ea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  <a:cs typeface="+mn-cs"/>
                <a:sym typeface="+mn-ea"/>
              </a:rPr>
              <a:t>注：①不可高于限价 ②中选品报价拟供应价不可为空</a:t>
            </a:r>
          </a:p>
        </p:txBody>
      </p:sp>
      <p:sp>
        <p:nvSpPr>
          <p:cNvPr id="15" name="矩形: 圆角 21"/>
          <p:cNvSpPr/>
          <p:nvPr/>
        </p:nvSpPr>
        <p:spPr>
          <a:xfrm>
            <a:off x="10752667" y="2943577"/>
            <a:ext cx="481704" cy="307624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圆角矩形标注 3"/>
          <p:cNvSpPr>
            <a:spLocks noChangeArrowheads="1"/>
          </p:cNvSpPr>
          <p:nvPr/>
        </p:nvSpPr>
        <p:spPr bwMode="auto">
          <a:xfrm>
            <a:off x="8115387" y="2592826"/>
            <a:ext cx="2273214" cy="638175"/>
          </a:xfrm>
          <a:prstGeom prst="wedgeRoundRectCallout">
            <a:avLst>
              <a:gd name="adj1" fmla="val 63444"/>
              <a:gd name="adj2" fmla="val 34801"/>
              <a:gd name="adj3" fmla="val 16667"/>
            </a:avLst>
          </a:prstGeom>
          <a:solidFill>
            <a:srgbClr val="FFFFFF"/>
          </a:solidFill>
          <a:ln w="9525" algn="ctr">
            <a:solidFill>
              <a:srgbClr val="FF0000"/>
            </a:solidFill>
            <a:round/>
          </a:ln>
        </p:spPr>
        <p:txBody>
          <a:bodyPr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  <a:cs typeface="+mn-cs"/>
                <a:sym typeface="+mn-ea"/>
              </a:rPr>
              <a:t>6.</a:t>
            </a:r>
            <a:r>
              <a:rPr kumimoji="0" lang="zh-CN" alt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  <a:cs typeface="+mn-cs"/>
                <a:sym typeface="+mn-ea"/>
              </a:rPr>
              <a:t>点击</a:t>
            </a:r>
            <a:r>
              <a:rPr kumimoji="0" lang="en-US" altLang="zh-CN" sz="1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  <a:cs typeface="+mn-cs"/>
                <a:sym typeface="+mn-ea"/>
              </a:rPr>
              <a:t>“</a:t>
            </a:r>
            <a:r>
              <a:rPr kumimoji="0" lang="zh-CN" alt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  <a:cs typeface="+mn-cs"/>
                <a:sym typeface="+mn-ea"/>
              </a:rPr>
              <a:t>保存</a:t>
            </a:r>
            <a:r>
              <a:rPr kumimoji="0" lang="en-US" altLang="zh-CN" sz="1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  <a:cs typeface="+mn-cs"/>
                <a:sym typeface="+mn-ea"/>
              </a:rPr>
              <a:t>”</a:t>
            </a:r>
            <a:r>
              <a:rPr kumimoji="0" lang="zh-CN" alt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  <a:cs typeface="+mn-cs"/>
                <a:sym typeface="+mn-ea"/>
              </a:rPr>
              <a:t>按钮，保存已输入价格信息</a:t>
            </a:r>
          </a:p>
        </p:txBody>
      </p:sp>
      <p:sp>
        <p:nvSpPr>
          <p:cNvPr id="14" name="标题 1"/>
          <p:cNvSpPr>
            <a:spLocks noGrp="1"/>
          </p:cNvSpPr>
          <p:nvPr>
            <p:ph type="title"/>
          </p:nvPr>
        </p:nvSpPr>
        <p:spPr>
          <a:xfrm>
            <a:off x="449263" y="139700"/>
            <a:ext cx="6465887" cy="352425"/>
          </a:xfrm>
          <a:prstGeom prst="rect">
            <a:avLst/>
          </a:prstGeom>
          <a:noFill/>
          <a:ln>
            <a:noFill/>
          </a:ln>
        </p:spPr>
        <p:txBody>
          <a:bodyPr anchor="t" anchorCtr="0"/>
          <a:lstStyle/>
          <a:p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拟供应价填报</a:t>
            </a:r>
            <a:endParaRPr lang="zh-CN" altLang="en-US" sz="28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" name="圆角矩形标注 3"/>
          <p:cNvSpPr>
            <a:spLocks noChangeArrowheads="1"/>
          </p:cNvSpPr>
          <p:nvPr/>
        </p:nvSpPr>
        <p:spPr bwMode="auto">
          <a:xfrm>
            <a:off x="3764087" y="5568461"/>
            <a:ext cx="3664801" cy="216535"/>
          </a:xfrm>
          <a:prstGeom prst="wedgeRoundRectCallout">
            <a:avLst>
              <a:gd name="adj1" fmla="val -44250"/>
              <a:gd name="adj2" fmla="val 10947"/>
              <a:gd name="adj3" fmla="val 16667"/>
            </a:avLst>
          </a:prstGeom>
          <a:solidFill>
            <a:srgbClr val="FFFFFF"/>
          </a:solidFill>
          <a:ln w="9525" algn="ctr">
            <a:noFill/>
            <a:prstDash val="sysDot"/>
            <a:round/>
          </a:ln>
        </p:spPr>
        <p:txBody>
          <a:bodyPr anchor="ctr"/>
          <a:lstStyle/>
          <a:p>
            <a:pPr eaLnBrk="0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000" b="1" kern="0" dirty="0" smtClean="0">
                <a:solidFill>
                  <a:srgbClr val="FF0000"/>
                </a:solidFill>
                <a:latin typeface="+mn-ea"/>
                <a:ea typeface="+mn-ea"/>
                <a:sym typeface="+mn-ea"/>
              </a:rPr>
              <a:t>把下方滚动条向右拉→</a:t>
            </a:r>
            <a:endParaRPr lang="zh-CN" altLang="en-US" sz="1000" b="1" kern="0" dirty="0">
              <a:solidFill>
                <a:srgbClr val="FF0000"/>
              </a:solidFill>
              <a:latin typeface="+mn-ea"/>
              <a:ea typeface="+mn-ea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ldLvl="0" animBg="1"/>
      <p:bldP spid="10" grpId="0" bldLvl="0" animBg="1"/>
      <p:bldP spid="15" grpId="0" bldLvl="0" animBg="1"/>
      <p:bldP spid="16" grpId="0" bldLvl="0" animBg="1"/>
      <p:bldP spid="8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851535"/>
            <a:ext cx="12137390" cy="561911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5" name="矩形: 圆角 5"/>
          <p:cNvSpPr/>
          <p:nvPr/>
        </p:nvSpPr>
        <p:spPr>
          <a:xfrm>
            <a:off x="10353887" y="2131695"/>
            <a:ext cx="631190" cy="298238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圆角矩形标注 3"/>
          <p:cNvSpPr>
            <a:spLocks noChangeArrowheads="1"/>
          </p:cNvSpPr>
          <p:nvPr/>
        </p:nvSpPr>
        <p:spPr bwMode="auto">
          <a:xfrm>
            <a:off x="7884814" y="2836031"/>
            <a:ext cx="2469073" cy="714374"/>
          </a:xfrm>
          <a:prstGeom prst="wedgeRoundRectCallout">
            <a:avLst>
              <a:gd name="adj1" fmla="val 61325"/>
              <a:gd name="adj2" fmla="val -109710"/>
              <a:gd name="adj3" fmla="val 16667"/>
            </a:avLst>
          </a:prstGeom>
          <a:solidFill>
            <a:srgbClr val="FFFFFF"/>
          </a:solidFill>
          <a:ln w="9525" algn="ctr">
            <a:solidFill>
              <a:srgbClr val="FF0000"/>
            </a:solidFill>
            <a:round/>
          </a:ln>
        </p:spPr>
        <p:txBody>
          <a:bodyPr anchor="ctr"/>
          <a:lstStyle/>
          <a:p>
            <a:pPr algn="ctr" eaLnBrk="0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400" b="1" kern="0" dirty="0">
                <a:solidFill>
                  <a:srgbClr val="FF0000"/>
                </a:solidFill>
                <a:latin typeface="Verdana" panose="020B0604030504040204" pitchFamily="34" charset="0"/>
                <a:sym typeface="+mn-ea"/>
              </a:rPr>
              <a:t>7.</a:t>
            </a:r>
            <a:r>
              <a:rPr lang="zh-CN" altLang="en-US" sz="1400" b="1" kern="0" dirty="0" smtClean="0">
                <a:solidFill>
                  <a:srgbClr val="FF0000"/>
                </a:solidFill>
                <a:latin typeface="Verdana" panose="020B0604030504040204" pitchFamily="34" charset="0"/>
                <a:sym typeface="+mn-ea"/>
              </a:rPr>
              <a:t>点击【未中选品报价】</a:t>
            </a:r>
            <a:r>
              <a:rPr lang="zh-CN" altLang="en-US" sz="1400" b="1" kern="0" dirty="0">
                <a:solidFill>
                  <a:srgbClr val="FF0000"/>
                </a:solidFill>
                <a:latin typeface="Verdana" panose="020B0604030504040204" pitchFamily="34" charset="0"/>
                <a:sym typeface="+mn-ea"/>
              </a:rPr>
              <a:t>进入到未中选品报价列表页面</a:t>
            </a:r>
          </a:p>
        </p:txBody>
      </p:sp>
      <p:sp>
        <p:nvSpPr>
          <p:cNvPr id="9" name="标题 1"/>
          <p:cNvSpPr>
            <a:spLocks noGrp="1"/>
          </p:cNvSpPr>
          <p:nvPr>
            <p:ph type="title"/>
          </p:nvPr>
        </p:nvSpPr>
        <p:spPr>
          <a:xfrm>
            <a:off x="449263" y="139700"/>
            <a:ext cx="6465887" cy="352425"/>
          </a:xfrm>
          <a:prstGeom prst="rect">
            <a:avLst/>
          </a:prstGeom>
          <a:noFill/>
          <a:ln>
            <a:noFill/>
          </a:ln>
        </p:spPr>
        <p:txBody>
          <a:bodyPr anchor="t" anchorCtr="0"/>
          <a:lstStyle/>
          <a:p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拟供应价填报</a:t>
            </a:r>
            <a:endParaRPr lang="zh-CN" altLang="en-US" sz="28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550" y="840740"/>
            <a:ext cx="11913870" cy="5563235"/>
          </a:xfrm>
          <a:prstGeom prst="rect">
            <a:avLst/>
          </a:prstGeom>
        </p:spPr>
      </p:pic>
      <p:sp>
        <p:nvSpPr>
          <p:cNvPr id="5" name="矩形: 圆角 5"/>
          <p:cNvSpPr/>
          <p:nvPr/>
        </p:nvSpPr>
        <p:spPr>
          <a:xfrm>
            <a:off x="10835004" y="2281237"/>
            <a:ext cx="572135" cy="30480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标题 1"/>
          <p:cNvSpPr>
            <a:spLocks noGrp="1"/>
          </p:cNvSpPr>
          <p:nvPr>
            <p:ph type="title"/>
          </p:nvPr>
        </p:nvSpPr>
        <p:spPr>
          <a:xfrm>
            <a:off x="449263" y="139700"/>
            <a:ext cx="6465887" cy="352425"/>
          </a:xfrm>
          <a:prstGeom prst="rect">
            <a:avLst/>
          </a:prstGeom>
          <a:noFill/>
          <a:ln>
            <a:noFill/>
          </a:ln>
        </p:spPr>
        <p:txBody>
          <a:bodyPr anchor="t" anchorCtr="0"/>
          <a:lstStyle/>
          <a:p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拟供应价填报</a:t>
            </a:r>
            <a:endParaRPr lang="zh-CN" altLang="en-US" sz="28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矩形: 圆角 5"/>
          <p:cNvSpPr/>
          <p:nvPr/>
        </p:nvSpPr>
        <p:spPr>
          <a:xfrm>
            <a:off x="11048047" y="2987040"/>
            <a:ext cx="718185" cy="194945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圆角矩形标注 3"/>
          <p:cNvSpPr>
            <a:spLocks noChangeArrowheads="1"/>
          </p:cNvSpPr>
          <p:nvPr/>
        </p:nvSpPr>
        <p:spPr bwMode="auto">
          <a:xfrm>
            <a:off x="7793355" y="1924050"/>
            <a:ext cx="2315845" cy="714375"/>
          </a:xfrm>
          <a:prstGeom prst="wedgeRoundRectCallout">
            <a:avLst>
              <a:gd name="adj1" fmla="val 74321"/>
              <a:gd name="adj2" fmla="val 27688"/>
              <a:gd name="adj3" fmla="val 16667"/>
            </a:avLst>
          </a:prstGeom>
          <a:solidFill>
            <a:srgbClr val="FFFFFF"/>
          </a:solidFill>
          <a:ln w="9525" algn="ctr">
            <a:solidFill>
              <a:srgbClr val="FF0000"/>
            </a:solidFill>
            <a:round/>
          </a:ln>
        </p:spPr>
        <p:txBody>
          <a:bodyPr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sz="1400" b="1" kern="0" dirty="0">
                <a:solidFill>
                  <a:srgbClr val="FF0000"/>
                </a:solidFill>
                <a:latin typeface="Verdana" panose="020B0604030504040204" pitchFamily="34" charset="0"/>
                <a:sym typeface="+mn-ea"/>
              </a:rPr>
              <a:t>9.</a:t>
            </a:r>
            <a:r>
              <a:rPr lang="zh-CN" altLang="en-US" sz="1400" b="1" kern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sym typeface="+mn-ea"/>
              </a:rPr>
              <a:t>点击</a:t>
            </a:r>
            <a:r>
              <a:rPr lang="en-US" altLang="zh-CN" sz="1400" b="1" kern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sym typeface="+mn-ea"/>
              </a:rPr>
              <a:t>“</a:t>
            </a:r>
            <a:r>
              <a:rPr lang="zh-CN" altLang="en-US" sz="1400" b="1" kern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sym typeface="+mn-ea"/>
              </a:rPr>
              <a:t>保存</a:t>
            </a:r>
            <a:r>
              <a:rPr lang="en-US" altLang="zh-CN" sz="1400" b="1" kern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sym typeface="+mn-ea"/>
              </a:rPr>
              <a:t>”</a:t>
            </a:r>
            <a:r>
              <a:rPr lang="zh-CN" altLang="en-US" sz="1400" b="1" kern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sym typeface="+mn-ea"/>
              </a:rPr>
              <a:t>按钮，保存已输入价格信息</a:t>
            </a:r>
            <a:endParaRPr lang="zh-CN" altLang="en-US" sz="1400" b="1" kern="0" dirty="0">
              <a:solidFill>
                <a:srgbClr val="FF0000"/>
              </a:solidFill>
              <a:latin typeface="Verdana" panose="020B0604030504040204" pitchFamily="34" charset="0"/>
              <a:sym typeface="+mn-ea"/>
            </a:endParaRPr>
          </a:p>
        </p:txBody>
      </p:sp>
      <p:sp>
        <p:nvSpPr>
          <p:cNvPr id="8" name="圆角矩形标注 3"/>
          <p:cNvSpPr>
            <a:spLocks noChangeArrowheads="1"/>
          </p:cNvSpPr>
          <p:nvPr/>
        </p:nvSpPr>
        <p:spPr bwMode="auto">
          <a:xfrm>
            <a:off x="8173956" y="3562367"/>
            <a:ext cx="2375511" cy="1094300"/>
          </a:xfrm>
          <a:prstGeom prst="wedgeRoundRectCallout">
            <a:avLst>
              <a:gd name="adj1" fmla="val 54917"/>
              <a:gd name="adj2" fmla="val -72107"/>
              <a:gd name="adj3" fmla="val 16667"/>
            </a:avLst>
          </a:prstGeom>
          <a:solidFill>
            <a:srgbClr val="FFFFFF"/>
          </a:solidFill>
          <a:ln w="9525" algn="ctr">
            <a:solidFill>
              <a:srgbClr val="FF0000"/>
            </a:solidFill>
            <a:round/>
          </a:ln>
        </p:spPr>
        <p:txBody>
          <a:bodyPr anchor="ctr"/>
          <a:lstStyle/>
          <a:p>
            <a:pPr eaLnBrk="0" hangingPunct="0">
              <a:defRPr/>
            </a:pPr>
            <a:r>
              <a:rPr kumimoji="0" lang="en-US" altLang="zh-CN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  <a:cs typeface="+mn-cs"/>
                <a:sym typeface="+mn-ea"/>
              </a:rPr>
              <a:t>8.</a:t>
            </a:r>
            <a:r>
              <a:rPr kumimoji="0" lang="zh-CN" alt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  <a:cs typeface="+mn-cs"/>
                <a:sym typeface="+mn-ea"/>
              </a:rPr>
              <a:t>未中选品可输入拟供应价或选择</a:t>
            </a:r>
            <a:r>
              <a:rPr lang="zh-CN" altLang="en-US" sz="1400" b="1" kern="0" dirty="0">
                <a:solidFill>
                  <a:srgbClr val="FF0000"/>
                </a:solidFill>
                <a:latin typeface="Verdana" panose="020B0604030504040204" pitchFamily="34" charset="0"/>
                <a:sym typeface="+mn-ea"/>
              </a:rPr>
              <a:t>【高于限价参与】该二级目录所有未中选产品产品将高于</a:t>
            </a:r>
            <a:r>
              <a:rPr lang="zh-CN" altLang="en-US" sz="1400" b="1" kern="0" dirty="0" smtClean="0">
                <a:solidFill>
                  <a:srgbClr val="FF0000"/>
                </a:solidFill>
                <a:latin typeface="Verdana" panose="020B0604030504040204" pitchFamily="34" charset="0"/>
                <a:sym typeface="+mn-ea"/>
              </a:rPr>
              <a:t>限价</a:t>
            </a:r>
            <a:endParaRPr kumimoji="0" lang="en-US" altLang="zh-CN" sz="1400" b="1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erdana" panose="020B0604030504040204" pitchFamily="34" charset="0"/>
              <a:ea typeface="宋体" panose="02010600030101010101" pitchFamily="2" charset="-122"/>
              <a:cs typeface="+mn-cs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8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851535"/>
            <a:ext cx="12137390" cy="561911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5" name="矩形: 圆角 5"/>
          <p:cNvSpPr/>
          <p:nvPr/>
        </p:nvSpPr>
        <p:spPr>
          <a:xfrm>
            <a:off x="10937875" y="2127885"/>
            <a:ext cx="338455" cy="26035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圆角矩形标注 3"/>
          <p:cNvSpPr>
            <a:spLocks noChangeArrowheads="1"/>
          </p:cNvSpPr>
          <p:nvPr/>
        </p:nvSpPr>
        <p:spPr bwMode="auto">
          <a:xfrm>
            <a:off x="8528574" y="2567534"/>
            <a:ext cx="2578528" cy="714374"/>
          </a:xfrm>
          <a:prstGeom prst="wedgeRoundRectCallout">
            <a:avLst>
              <a:gd name="adj1" fmla="val 53711"/>
              <a:gd name="adj2" fmla="val -79504"/>
              <a:gd name="adj3" fmla="val 16667"/>
            </a:avLst>
          </a:prstGeom>
          <a:solidFill>
            <a:srgbClr val="FFFFFF"/>
          </a:solidFill>
          <a:ln w="9525" algn="ctr">
            <a:solidFill>
              <a:srgbClr val="FF0000"/>
            </a:solidFill>
            <a:round/>
          </a:ln>
        </p:spPr>
        <p:txBody>
          <a:bodyPr anchor="ctr"/>
          <a:lstStyle/>
          <a:p>
            <a:pPr eaLnBrk="0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kern="0" dirty="0">
                <a:solidFill>
                  <a:srgbClr val="FF0000"/>
                </a:solidFill>
                <a:latin typeface="Verdana" panose="020B0604030504040204" pitchFamily="34" charset="0"/>
                <a:sym typeface="+mn-ea"/>
              </a:rPr>
              <a:t>10</a:t>
            </a:r>
            <a:r>
              <a:rPr lang="en-US" sz="1400" b="1" kern="0" dirty="0" smtClean="0">
                <a:solidFill>
                  <a:srgbClr val="FF0000"/>
                </a:solidFill>
                <a:latin typeface="Verdana" panose="020B0604030504040204" pitchFamily="34" charset="0"/>
                <a:sym typeface="+mn-ea"/>
              </a:rPr>
              <a:t>.</a:t>
            </a:r>
            <a:r>
              <a:rPr lang="zh-CN" altLang="en-US" sz="1400" b="1" kern="0" dirty="0" smtClean="0">
                <a:solidFill>
                  <a:srgbClr val="FF0000"/>
                </a:solidFill>
                <a:latin typeface="Verdana" panose="020B0604030504040204" pitchFamily="34" charset="0"/>
                <a:sym typeface="+mn-ea"/>
              </a:rPr>
              <a:t> 可点击</a:t>
            </a:r>
            <a:r>
              <a:rPr lang="en-US" altLang="zh-CN" sz="1400" b="1" kern="0" dirty="0" smtClean="0">
                <a:solidFill>
                  <a:srgbClr val="FF0000"/>
                </a:solidFill>
                <a:latin typeface="Verdana" panose="020B0604030504040204" pitchFamily="34" charset="0"/>
                <a:sym typeface="+mn-ea"/>
              </a:rPr>
              <a:t>【</a:t>
            </a:r>
            <a:r>
              <a:rPr lang="zh-CN" altLang="en-US" sz="1400" b="1" kern="0" dirty="0" smtClean="0">
                <a:solidFill>
                  <a:srgbClr val="FF0000"/>
                </a:solidFill>
                <a:latin typeface="Verdana" panose="020B0604030504040204" pitchFamily="34" charset="0"/>
                <a:sym typeface="+mn-ea"/>
              </a:rPr>
              <a:t>放弃</a:t>
            </a:r>
            <a:r>
              <a:rPr lang="en-US" altLang="zh-CN" sz="1400" b="1" kern="0" dirty="0" smtClean="0">
                <a:solidFill>
                  <a:srgbClr val="FF0000"/>
                </a:solidFill>
                <a:latin typeface="Verdana" panose="020B0604030504040204" pitchFamily="34" charset="0"/>
                <a:sym typeface="+mn-ea"/>
              </a:rPr>
              <a:t>】</a:t>
            </a:r>
            <a:r>
              <a:rPr lang="zh-CN" altLang="en-US" sz="1400" b="1" kern="0" dirty="0" smtClean="0">
                <a:solidFill>
                  <a:srgbClr val="FF0000"/>
                </a:solidFill>
                <a:latin typeface="Verdana" panose="020B0604030504040204" pitchFamily="34" charset="0"/>
                <a:sym typeface="+mn-ea"/>
              </a:rPr>
              <a:t>按钮</a:t>
            </a:r>
            <a:r>
              <a:rPr lang="zh-CN" altLang="en-US" sz="1400" b="1" kern="0" dirty="0">
                <a:solidFill>
                  <a:srgbClr val="FF0000"/>
                </a:solidFill>
                <a:latin typeface="Verdana" panose="020B0604030504040204" pitchFamily="34" charset="0"/>
                <a:sym typeface="+mn-ea"/>
              </a:rPr>
              <a:t>将放弃该二级目录所有产品</a:t>
            </a:r>
          </a:p>
        </p:txBody>
      </p:sp>
      <p:sp>
        <p:nvSpPr>
          <p:cNvPr id="9" name="标题 1"/>
          <p:cNvSpPr>
            <a:spLocks noGrp="1"/>
          </p:cNvSpPr>
          <p:nvPr>
            <p:ph type="title"/>
          </p:nvPr>
        </p:nvSpPr>
        <p:spPr>
          <a:xfrm>
            <a:off x="449263" y="139700"/>
            <a:ext cx="6465887" cy="352425"/>
          </a:xfrm>
          <a:prstGeom prst="rect">
            <a:avLst/>
          </a:prstGeom>
          <a:noFill/>
          <a:ln>
            <a:noFill/>
          </a:ln>
        </p:spPr>
        <p:txBody>
          <a:bodyPr anchor="t" anchorCtr="0"/>
          <a:lstStyle/>
          <a:p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拟供应价填报</a:t>
            </a:r>
            <a:endParaRPr lang="zh-CN" altLang="en-US" sz="28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736c08e0-ad72-4661-8aa5-d4db1f045ea0"/>
  <p:tag name="COMMONDATA" val="eyJoZGlkIjoiY2RkMmZmNjQ1YmZlYzM0NWVjMmFlOWVhYWI1MmE4NWU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OPIC_ID" val="2869567"/>
  <p:tag name="KSO_WM_TEMPLATE_OUTLINE_ID" val="15"/>
  <p:tag name="KSO_WM_TEMPLATE_SCENE_ID" val="1"/>
  <p:tag name="KSO_WM_TEMPLATE_JOB_ID" val="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8849,&quot;width&quot;:19114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8849,&quot;width&quot;:19114}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4_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323</Words>
  <Application>Microsoft Office PowerPoint</Application>
  <PresentationFormat>宽屏</PresentationFormat>
  <Paragraphs>31</Paragraphs>
  <Slides>11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6</vt:i4>
      </vt:variant>
      <vt:variant>
        <vt:lpstr>幻灯片标题</vt:lpstr>
      </vt:variant>
      <vt:variant>
        <vt:i4>11</vt:i4>
      </vt:variant>
    </vt:vector>
  </HeadingPairs>
  <TitlesOfParts>
    <vt:vector size="23" baseType="lpstr">
      <vt:lpstr>宋体</vt:lpstr>
      <vt:lpstr>微软雅黑</vt:lpstr>
      <vt:lpstr>Arial</vt:lpstr>
      <vt:lpstr>Calibri</vt:lpstr>
      <vt:lpstr>Calibri Light</vt:lpstr>
      <vt:lpstr>Verdana</vt:lpstr>
      <vt:lpstr>Office 主题</vt:lpstr>
      <vt:lpstr>1_自定义设计方案</vt:lpstr>
      <vt:lpstr>自定义设计方案</vt:lpstr>
      <vt:lpstr>2_自定义设计方案</vt:lpstr>
      <vt:lpstr>3_自定义设计方案</vt:lpstr>
      <vt:lpstr>4_自定义设计方案</vt:lpstr>
      <vt:lpstr>PowerPoint 演示文稿</vt:lpstr>
      <vt:lpstr>拟供应价填报</vt:lpstr>
      <vt:lpstr>拟供应价填报</vt:lpstr>
      <vt:lpstr>拟供应价填报</vt:lpstr>
      <vt:lpstr>拟供应价填报</vt:lpstr>
      <vt:lpstr>拟供应价填报</vt:lpstr>
      <vt:lpstr>拟供应价填报</vt:lpstr>
      <vt:lpstr>拟供应价填报</vt:lpstr>
      <vt:lpstr>拟供应价填报</vt:lpstr>
      <vt:lpstr>拟供应价填报</vt:lpstr>
      <vt:lpstr>PowerPoint 演示文稿</vt:lpstr>
    </vt:vector>
  </TitlesOfParts>
  <Company>www.dadighost.com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YXL</dc:creator>
  <cp:lastModifiedBy>Windows 用户</cp:lastModifiedBy>
  <cp:revision>731</cp:revision>
  <dcterms:created xsi:type="dcterms:W3CDTF">2017-12-20T16:14:00Z</dcterms:created>
  <dcterms:modified xsi:type="dcterms:W3CDTF">2022-11-15T06:39:51Z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A7D5753195704039B2F8D5F94623CC9D</vt:lpwstr>
  </property>
</Properties>
</file>