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5" r:id="rId3"/>
    <p:sldMasterId id="2147483657" r:id="rId4"/>
    <p:sldMasterId id="2147483660" r:id="rId5"/>
    <p:sldMasterId id="2147483663" r:id="rId6"/>
  </p:sldMasterIdLst>
  <p:notesMasterIdLst>
    <p:notesMasterId r:id="rId17"/>
  </p:notesMasterIdLst>
  <p:handoutMasterIdLst>
    <p:handoutMasterId r:id="rId18"/>
  </p:handoutMasterIdLst>
  <p:sldIdLst>
    <p:sldId id="272" r:id="rId7"/>
    <p:sldId id="614" r:id="rId8"/>
    <p:sldId id="677" r:id="rId9"/>
    <p:sldId id="678" r:id="rId10"/>
    <p:sldId id="679" r:id="rId11"/>
    <p:sldId id="680" r:id="rId12"/>
    <p:sldId id="664" r:id="rId13"/>
    <p:sldId id="660" r:id="rId14"/>
    <p:sldId id="676" r:id="rId15"/>
    <p:sldId id="261" r:id="rId16"/>
  </p:sldIdLst>
  <p:sldSz cx="12192000" cy="6858000"/>
  <p:notesSz cx="7104063" cy="10234613"/>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70">
          <p15:clr>
            <a:srgbClr val="A4A3A4"/>
          </p15:clr>
        </p15:guide>
        <p15:guide id="2" pos="29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5244"/>
  </p:normalViewPr>
  <p:slideViewPr>
    <p:cSldViewPr snapToGrid="0" showGuides="1">
      <p:cViewPr varScale="1">
        <p:scale>
          <a:sx n="111" d="100"/>
          <a:sy n="111" d="100"/>
        </p:scale>
        <p:origin x="492" y="72"/>
      </p:cViewPr>
      <p:guideLst>
        <p:guide orient="horz" pos="1970"/>
        <p:guide pos="292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45"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eaLnBrk="1" fontAlgn="auto" hangingPunct="1">
              <a:defRPr sz="1245"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eaLnBrk="1" fontAlgn="auto" hangingPunct="1">
              <a:defRPr sz="1245"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F76F625-63F9-4A3E-BF8F-C5B910E59946}" type="slidenum">
              <a:rPr kumimoji="0"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7475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7DF5A40-A4B1-4800-8DE6-A3DE9E24BDEE}"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880486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313472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325544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418336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323635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201651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Tree>
    <p:extLst>
      <p:ext uri="{BB962C8B-B14F-4D97-AF65-F5344CB8AC3E}">
        <p14:creationId xmlns:p14="http://schemas.microsoft.com/office/powerpoint/2010/main" val="364376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4448175" y="6361113"/>
            <a:ext cx="3733800"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技术支持：南京易联阳光信息技术股份有限公司</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页脚占位符 2"/>
          <p:cNvSpPr>
            <a:spLocks noGrp="1"/>
          </p:cNvSpPr>
          <p:nvPr>
            <p:ph type="ftr" sz="quarter" idx="3"/>
          </p:nvPr>
        </p:nvSpPr>
        <p:spPr>
          <a:xfrm>
            <a:off x="4038600" y="6356350"/>
            <a:ext cx="41148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EC91F3EA-FA84-49C5-96BB-D0C54B8CA000}"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eaLnBrk="1" hangingPunct="1">
              <a:buFontTx/>
              <a:buNone/>
              <a:defRPr/>
            </a:lvl1pPr>
          </a:lstStyle>
          <a:p>
            <a:pPr>
              <a:defRPr/>
            </a:pPr>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eaLnBrk="1" hangingPunct="1">
              <a:buFontTx/>
              <a:buNone/>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p:spPr>
        <p:txBody>
          <a:bodyPr vert="horz" wrap="square" lIns="91440" tIns="45720" rIns="91440" bIns="45720" numCol="1" anchor="t" anchorCtr="0" compatLnSpc="1"/>
          <a:lstStyle>
            <a:lvl1pPr eaLnBrk="1" hangingPunct="1">
              <a:defRPr/>
            </a:lvl1pPr>
          </a:lstStyle>
          <a:p>
            <a:fld id="{3BA75235-B6B2-448C-A0E9-59301B13F70A}"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a:xfrm>
            <a:off x="0" y="0"/>
            <a:ext cx="0" cy="0"/>
          </a:xfrm>
        </p:spPr>
        <p:txBody>
          <a:bodyPr/>
          <a:lstStyle>
            <a:lvl1pPr eaLnBrk="0" hangingPunct="0">
              <a:buFontTx/>
              <a:buNone/>
              <a:defRPr/>
            </a:lvl1pPr>
          </a:lstStyle>
          <a:p>
            <a:pPr>
              <a:defRPr/>
            </a:pPr>
            <a:endParaRPr lang="zh-CN" altLang="en-US"/>
          </a:p>
        </p:txBody>
      </p:sp>
      <p:sp>
        <p:nvSpPr>
          <p:cNvPr id="5" name="页脚占位符 4"/>
          <p:cNvSpPr>
            <a:spLocks noGrp="1"/>
          </p:cNvSpPr>
          <p:nvPr>
            <p:ph type="ftr" sz="quarter" idx="11"/>
          </p:nvPr>
        </p:nvSpPr>
        <p:spPr>
          <a:xfrm>
            <a:off x="0" y="0"/>
            <a:ext cx="0" cy="0"/>
          </a:xfrm>
        </p:spPr>
        <p:txBody>
          <a:bodyPr/>
          <a:lstStyle>
            <a:lvl1pPr eaLnBrk="0" hangingPunct="0">
              <a:buFontTx/>
              <a:buNone/>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vert="horz" wrap="square" lIns="91440" tIns="45720" rIns="91440" bIns="45720" numCol="1" anchor="t" anchorCtr="0" compatLnSpc="1"/>
          <a:lstStyle>
            <a:lvl1pPr>
              <a:defRPr/>
            </a:lvl1pPr>
          </a:lstStyle>
          <a:p>
            <a:fld id="{6BA044DA-DE41-4CF7-A783-6DB370837D0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392F47F4-6F97-4561-ADA2-D15BB2794499}"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0" y="0"/>
            <a:ext cx="0" cy="0"/>
          </a:xfrm>
        </p:spPr>
        <p:txBody>
          <a:bodyPr vert="horz" wrap="square" lIns="91440" tIns="45720" rIns="91440" bIns="45720" numCol="1" anchor="t" anchorCtr="0" compatLnSpc="1"/>
          <a:lstStyle>
            <a:lvl1pPr>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fld id="{14B856FF-2129-480E-A4B5-E50F4E2C6289}"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7" name="日期占位符 3"/>
          <p:cNvSpPr>
            <a:spLocks noGrp="1"/>
          </p:cNvSpPr>
          <p:nvPr>
            <p:ph type="dt" sz="half" idx="2"/>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0" y="0"/>
            <a:ext cx="0" cy="0"/>
          </a:xfrm>
        </p:spPr>
        <p:txBody>
          <a:bodyPr vert="horz" wrap="square" lIns="91440" tIns="45720" rIns="91440" bIns="45720" numCol="1" anchor="t" anchorCtr="0" compatLnSpc="1"/>
          <a:lstStyle>
            <a:lvl1pPr>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fld id="{65FAEB42-A73F-4F10-83F1-DBCF26DCCCCD}"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4" name="日期占位符 1"/>
          <p:cNvSpPr>
            <a:spLocks noGrp="1"/>
          </p:cNvSpPr>
          <p:nvPr>
            <p:ph type="dt" sz="half" idx="2"/>
          </p:nvPr>
        </p:nvSpPr>
        <p:spPr>
          <a:xfrm>
            <a:off x="838200" y="6356350"/>
            <a:ext cx="27432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2"/>
          <p:cNvSpPr>
            <a:spLocks noGrp="1"/>
          </p:cNvSpPr>
          <p:nvPr>
            <p:ph type="ftr" sz="quarter" idx="3"/>
          </p:nvPr>
        </p:nvSpPr>
        <p:spPr>
          <a:xfrm>
            <a:off x="4038600" y="6356350"/>
            <a:ext cx="4114800" cy="365125"/>
          </a:xfr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11F4158C-EE30-490B-AE03-7CDEF377AE6B}"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5"/>
          <p:cNvPicPr>
            <a:picLocks noChangeAspect="1"/>
          </p:cNvPicPr>
          <p:nvPr userDrawn="1"/>
        </p:nvPicPr>
        <p:blipFill>
          <a:blip r:embed="rId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p:cNvPicPr>
          <p:nvPr userDrawn="1"/>
        </p:nvPicPr>
        <p:blipFill>
          <a:blip r:embed="rId6"/>
          <a:stretch>
            <a:fillRect/>
          </a:stretch>
        </p:blipFill>
        <p:spPr>
          <a:xfrm>
            <a:off x="0" y="0"/>
            <a:ext cx="12192000" cy="1133475"/>
          </a:xfrm>
          <a:prstGeom prst="rect">
            <a:avLst/>
          </a:prstGeom>
          <a:noFill/>
          <a:ln w="9525">
            <a:noFill/>
          </a:ln>
        </p:spPr>
      </p:pic>
      <p:sp>
        <p:nvSpPr>
          <p:cNvPr id="2052" name="文本框 6"/>
          <p:cNvSpPr txBox="1">
            <a:spLocks noChangeArrowheads="1"/>
          </p:cNvSpPr>
          <p:nvPr/>
        </p:nvSpPr>
        <p:spPr bwMode="auto">
          <a:xfrm>
            <a:off x="4146550" y="6154738"/>
            <a:ext cx="4616450" cy="2778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版权所有：北京市医药集中采购服务中心</a:t>
            </a:r>
            <a:r>
              <a:rPr kumimoji="1"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  ©2018 All rights reserved</a:t>
            </a:r>
            <a:endPar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endParaRPr>
          </a:p>
        </p:txBody>
      </p:sp>
      <p:sp>
        <p:nvSpPr>
          <p:cNvPr id="2053" name="文本框 7"/>
          <p:cNvSpPr txBox="1">
            <a:spLocks noChangeArrowheads="1"/>
          </p:cNvSpPr>
          <p:nvPr/>
        </p:nvSpPr>
        <p:spPr bwMode="auto">
          <a:xfrm>
            <a:off x="4598988" y="6486525"/>
            <a:ext cx="3732213"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技术支持：北京医讯达科技有限公司 </a:t>
            </a:r>
          </a:p>
        </p:txBody>
      </p:sp>
      <p:pic>
        <p:nvPicPr>
          <p:cNvPr id="2" name="图片 1"/>
          <p:cNvPicPr>
            <a:picLocks noChangeAspect="1"/>
          </p:cNvPicPr>
          <p:nvPr userDrawn="1"/>
        </p:nvPicPr>
        <p:blipFill>
          <a:blip r:embed="rId7"/>
          <a:stretch>
            <a:fillRect/>
          </a:stretch>
        </p:blipFill>
        <p:spPr>
          <a:xfrm>
            <a:off x="0" y="6432550"/>
            <a:ext cx="12192000" cy="414338"/>
          </a:xfrm>
          <a:prstGeom prst="rect">
            <a:avLst/>
          </a:prstGeom>
          <a:noFill/>
          <a:ln w="9525">
            <a:noFill/>
          </a:ln>
        </p:spPr>
      </p:pic>
      <p:sp>
        <p:nvSpPr>
          <p:cNvPr id="2054" name="矩形 6"/>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药品和医用耗材招采管理子系统</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2330450" y="6029325"/>
            <a:ext cx="4616450" cy="2778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版权所有：北京市医药集中采购服务中心</a:t>
            </a:r>
            <a:r>
              <a:rPr kumimoji="1"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  ©2018 All rights reserved</a:t>
            </a:r>
            <a:endPar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endParaRPr>
          </a:p>
        </p:txBody>
      </p:sp>
      <p:sp>
        <p:nvSpPr>
          <p:cNvPr id="6" name="文本框 5"/>
          <p:cNvSpPr txBox="1">
            <a:spLocks noChangeArrowheads="1"/>
          </p:cNvSpPr>
          <p:nvPr/>
        </p:nvSpPr>
        <p:spPr bwMode="auto">
          <a:xfrm>
            <a:off x="2782888" y="6361113"/>
            <a:ext cx="3732213"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技术支持：北京医讯达科技有限公司 </a:t>
            </a:r>
          </a:p>
        </p:txBody>
      </p:sp>
      <p:pic>
        <p:nvPicPr>
          <p:cNvPr id="3076" name="图片 1"/>
          <p:cNvPicPr>
            <a:picLocks noChangeAspect="1"/>
          </p:cNvPicPr>
          <p:nvPr userDrawn="1"/>
        </p:nvPicPr>
        <p:blipFill>
          <a:blip r:embed="rId3"/>
          <a:stretch>
            <a:fillRect/>
          </a:stretch>
        </p:blipFill>
        <p:spPr>
          <a:xfrm>
            <a:off x="0" y="5875338"/>
            <a:ext cx="12192000" cy="971550"/>
          </a:xfrm>
          <a:prstGeom prst="rect">
            <a:avLst/>
          </a:prstGeom>
          <a:noFill/>
          <a:ln w="9525">
            <a:noFill/>
          </a:ln>
        </p:spPr>
      </p:pic>
      <p:sp>
        <p:nvSpPr>
          <p:cNvPr id="11" name="文本框 10"/>
          <p:cNvSpPr txBox="1">
            <a:spLocks noChangeArrowheads="1"/>
          </p:cNvSpPr>
          <p:nvPr/>
        </p:nvSpPr>
        <p:spPr bwMode="auto">
          <a:xfrm>
            <a:off x="4487863" y="6513513"/>
            <a:ext cx="3733800"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技术支持：南京易联阳光信息技术股份有限公司</a:t>
            </a:r>
          </a:p>
        </p:txBody>
      </p:sp>
      <p:pic>
        <p:nvPicPr>
          <p:cNvPr id="3078" name="图片 12"/>
          <p:cNvPicPr>
            <a:picLocks noChangeAspect="1"/>
          </p:cNvPicPr>
          <p:nvPr userDrawn="1"/>
        </p:nvPicPr>
        <p:blipFill>
          <a:blip r:embed="rId4"/>
          <a:stretch>
            <a:fillRect/>
          </a:stretch>
        </p:blipFill>
        <p:spPr>
          <a:xfrm>
            <a:off x="0" y="0"/>
            <a:ext cx="12192000" cy="1133475"/>
          </a:xfrm>
          <a:prstGeom prst="rect">
            <a:avLst/>
          </a:prstGeom>
          <a:noFill/>
          <a:ln w="9525">
            <a:noFill/>
          </a:ln>
        </p:spPr>
      </p:pic>
      <p:pic>
        <p:nvPicPr>
          <p:cNvPr id="3079" name="Picture 4"/>
          <p:cNvPicPr>
            <a:picLocks noChangeAspect="1"/>
          </p:cNvPicPr>
          <p:nvPr userDrawn="1"/>
        </p:nvPicPr>
        <p:blipFill>
          <a:blip r:embed="rId5"/>
          <a:stretch>
            <a:fillRect/>
          </a:stretch>
        </p:blipFill>
        <p:spPr>
          <a:xfrm>
            <a:off x="3398838" y="1452563"/>
            <a:ext cx="5181600" cy="2870200"/>
          </a:xfrm>
          <a:prstGeom prst="rect">
            <a:avLst/>
          </a:prstGeom>
          <a:noFill/>
          <a:ln w="9525">
            <a:noFill/>
          </a:ln>
        </p:spPr>
      </p:pic>
      <p:sp>
        <p:nvSpPr>
          <p:cNvPr id="3080" name="矩形 11"/>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药品和医用耗材招采管理子系统</a:t>
            </a:r>
          </a:p>
        </p:txBody>
      </p:sp>
    </p:spTree>
  </p:cSld>
  <p:clrMap bg1="lt1" tx1="dk1" bg2="lt2" tx2="dk2" accent1="accent1" accent2="accent2" accent3="accent3" accent4="accent4" accent5="accent5" accent6="accent6" hlink="hlink" folHlink="folHlink"/>
  <p:sldLayoutIdLst>
    <p:sldLayoutId id="2147483656"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2" descr="渐变红条"/>
          <p:cNvPicPr>
            <a:picLocks noChangeAspect="1"/>
          </p:cNvPicPr>
          <p:nvPr/>
        </p:nvPicPr>
        <p:blipFill>
          <a:blip r:embed="rId4"/>
          <a:stretch>
            <a:fillRect/>
          </a:stretch>
        </p:blipFill>
        <p:spPr>
          <a:xfrm>
            <a:off x="-19050" y="681038"/>
            <a:ext cx="8258175" cy="76200"/>
          </a:xfrm>
          <a:prstGeom prst="rect">
            <a:avLst/>
          </a:prstGeom>
          <a:noFill/>
          <a:ln w="9525">
            <a:noFill/>
          </a:ln>
        </p:spPr>
      </p:pic>
      <p:pic>
        <p:nvPicPr>
          <p:cNvPr id="4099" name="图片 3"/>
          <p:cNvPicPr>
            <a:picLocks noChangeAspect="1"/>
          </p:cNvPicPr>
          <p:nvPr userDrawn="1"/>
        </p:nvPicPr>
        <p:blipFill>
          <a:blip r:embed="rId5"/>
          <a:stretch>
            <a:fillRect/>
          </a:stretch>
        </p:blipFill>
        <p:spPr>
          <a:xfrm>
            <a:off x="9701213" y="6226175"/>
            <a:ext cx="2325687" cy="631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330450" y="6029325"/>
            <a:ext cx="4616450" cy="2778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版权所有：北京市医药集中采购服务中心</a:t>
            </a:r>
            <a:r>
              <a:rPr kumimoji="1"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  ©2018 All rights reserved</a:t>
            </a:r>
            <a:endParaRPr kumimoji="1"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endParaRPr>
          </a:p>
        </p:txBody>
      </p:sp>
      <p:sp>
        <p:nvSpPr>
          <p:cNvPr id="5123" name="文本框 5"/>
          <p:cNvSpPr txBox="1">
            <a:spLocks noChangeArrowheads="1"/>
          </p:cNvSpPr>
          <p:nvPr/>
        </p:nvSpPr>
        <p:spPr bwMode="auto">
          <a:xfrm>
            <a:off x="2782888" y="6361113"/>
            <a:ext cx="3732213"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技术支持：北京医讯达科技有限公司 </a:t>
            </a:r>
          </a:p>
        </p:txBody>
      </p:sp>
      <p:pic>
        <p:nvPicPr>
          <p:cNvPr id="5124" name="图片 1"/>
          <p:cNvPicPr>
            <a:picLocks noChangeAspect="1"/>
          </p:cNvPicPr>
          <p:nvPr userDrawn="1"/>
        </p:nvPicPr>
        <p:blipFill>
          <a:blip r:embed="rId4"/>
          <a:stretch>
            <a:fillRect/>
          </a:stretch>
        </p:blipFill>
        <p:spPr>
          <a:xfrm>
            <a:off x="0" y="5875338"/>
            <a:ext cx="12192000" cy="971550"/>
          </a:xfrm>
          <a:prstGeom prst="rect">
            <a:avLst/>
          </a:prstGeom>
          <a:noFill/>
          <a:ln w="9525">
            <a:noFill/>
          </a:ln>
        </p:spPr>
      </p:pic>
      <p:sp>
        <p:nvSpPr>
          <p:cNvPr id="5126" name="文本框 10"/>
          <p:cNvSpPr txBox="1">
            <a:spLocks noChangeArrowheads="1"/>
          </p:cNvSpPr>
          <p:nvPr/>
        </p:nvSpPr>
        <p:spPr bwMode="auto">
          <a:xfrm>
            <a:off x="4487863" y="6513513"/>
            <a:ext cx="3733800"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mn-ea"/>
              </a:rPr>
              <a:t>技术支持：南京易联阳光信息技术股份有限公司</a:t>
            </a:r>
          </a:p>
        </p:txBody>
      </p:sp>
      <p:pic>
        <p:nvPicPr>
          <p:cNvPr id="2" name="图片 12"/>
          <p:cNvPicPr>
            <a:picLocks noChangeAspect="1"/>
          </p:cNvPicPr>
          <p:nvPr userDrawn="1"/>
        </p:nvPicPr>
        <p:blipFill>
          <a:blip r:embed="rId5"/>
          <a:stretch>
            <a:fillRect/>
          </a:stretch>
        </p:blipFill>
        <p:spPr>
          <a:xfrm>
            <a:off x="0" y="0"/>
            <a:ext cx="12192000" cy="1133475"/>
          </a:xfrm>
          <a:prstGeom prst="rect">
            <a:avLst/>
          </a:prstGeom>
          <a:noFill/>
          <a:ln w="9525">
            <a:noFill/>
          </a:ln>
        </p:spPr>
      </p:pic>
      <p:sp>
        <p:nvSpPr>
          <p:cNvPr id="5127" name="矩形 8"/>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sym typeface="+mn-ea"/>
              </a:rPr>
              <a:t>药品和医用耗材招采管理子系统</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文本框 6"/>
          <p:cNvSpPr txBox="1">
            <a:spLocks noChangeArrowheads="1"/>
          </p:cNvSpPr>
          <p:nvPr/>
        </p:nvSpPr>
        <p:spPr bwMode="auto">
          <a:xfrm>
            <a:off x="4146550" y="6154738"/>
            <a:ext cx="4616450" cy="277812"/>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kumimoji="1" lang="zh-CN" altLang="en-US" sz="1200">
                <a:solidFill>
                  <a:schemeClr val="bg1"/>
                </a:solidFill>
                <a:sym typeface="+mn-ea"/>
              </a:rPr>
              <a:t>版权所有：北京市医药集中采购服务中心</a:t>
            </a:r>
            <a:r>
              <a:rPr kumimoji="1" lang="en-US" altLang="zh-CN" sz="1200" dirty="0">
                <a:solidFill>
                  <a:schemeClr val="bg1"/>
                </a:solidFill>
                <a:sym typeface="+mn-ea"/>
              </a:rPr>
              <a:t>  ©2018 All rights reserved</a:t>
            </a:r>
            <a:endParaRPr kumimoji="1" lang="zh-CN" altLang="en-US" sz="1200">
              <a:solidFill>
                <a:schemeClr val="bg1"/>
              </a:solidFill>
              <a:sym typeface="+mn-ea"/>
            </a:endParaRPr>
          </a:p>
        </p:txBody>
      </p:sp>
      <p:sp>
        <p:nvSpPr>
          <p:cNvPr id="2053" name="文本框 7"/>
          <p:cNvSpPr txBox="1">
            <a:spLocks noChangeArrowheads="1"/>
          </p:cNvSpPr>
          <p:nvPr/>
        </p:nvSpPr>
        <p:spPr bwMode="auto">
          <a:xfrm>
            <a:off x="4598988" y="6486525"/>
            <a:ext cx="3732212" cy="276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kumimoji="1" lang="zh-CN" altLang="en-US" sz="1200">
                <a:solidFill>
                  <a:srgbClr val="FFFFFF"/>
                </a:solidFill>
                <a:sym typeface="+mn-ea"/>
              </a:rPr>
              <a:t>技术支持：北京医讯达科技有限公司 </a:t>
            </a:r>
          </a:p>
        </p:txBody>
      </p:sp>
      <p:pic>
        <p:nvPicPr>
          <p:cNvPr id="2" name="图片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432550"/>
            <a:ext cx="12192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矩形 6"/>
          <p:cNvSpPr>
            <a:spLocks noChangeArrowheads="1"/>
          </p:cNvSpPr>
          <p:nvPr/>
        </p:nvSpPr>
        <p:spPr bwMode="auto">
          <a:xfrm>
            <a:off x="8416925" y="101600"/>
            <a:ext cx="3416300" cy="36830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b="1">
                <a:solidFill>
                  <a:schemeClr val="bg1"/>
                </a:solidFill>
                <a:sym typeface="+mn-ea"/>
              </a:rPr>
              <a:t>药品和医用耗材招采管理子系统</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22"/>
          <p:cNvSpPr txBox="1"/>
          <p:nvPr/>
        </p:nvSpPr>
        <p:spPr>
          <a:xfrm>
            <a:off x="1355725" y="2047875"/>
            <a:ext cx="9775825" cy="2122805"/>
          </a:xfrm>
          <a:prstGeom prst="rect">
            <a:avLst/>
          </a:prstGeom>
          <a:noFill/>
          <a:ln w="9525">
            <a:noFill/>
          </a:ln>
        </p:spPr>
        <p:txBody>
          <a:bodyPr anchor="t" anchorCtr="0">
            <a:spAutoFit/>
          </a:bodyPr>
          <a:lstStyle/>
          <a:p>
            <a:pPr algn="ctr">
              <a:lnSpc>
                <a:spcPct val="150000"/>
              </a:lnSpc>
            </a:pPr>
            <a:r>
              <a:rPr lang="zh-CN" altLang="en-US" sz="4400" b="1" dirty="0">
                <a:solidFill>
                  <a:schemeClr val="bg1"/>
                </a:solidFill>
                <a:latin typeface="微软雅黑" panose="020B0503020204020204" charset="-122"/>
                <a:ea typeface="微软雅黑" panose="020B0503020204020204" charset="-122"/>
              </a:rPr>
              <a:t>北京市药品和医用耗材招采管理子系统</a:t>
            </a:r>
            <a:endParaRPr lang="en-US" altLang="zh-CN" sz="4400" b="1" dirty="0">
              <a:solidFill>
                <a:schemeClr val="bg1"/>
              </a:solidFill>
              <a:latin typeface="微软雅黑" panose="020B0503020204020204" charset="-122"/>
              <a:ea typeface="微软雅黑" panose="020B0503020204020204" charset="-122"/>
            </a:endParaRPr>
          </a:p>
          <a:p>
            <a:pPr algn="ctr">
              <a:lnSpc>
                <a:spcPct val="150000"/>
              </a:lnSpc>
            </a:pPr>
            <a:r>
              <a:rPr lang="zh-CN" altLang="en-US" sz="4400" b="1" dirty="0">
                <a:solidFill>
                  <a:schemeClr val="bg1"/>
                </a:solidFill>
                <a:latin typeface="微软雅黑" panose="020B0503020204020204" charset="-122"/>
                <a:ea typeface="微软雅黑" panose="020B0503020204020204" charset="-122"/>
                <a:sym typeface="+mn-ea"/>
              </a:rPr>
              <a:t>填报供应价操作</a:t>
            </a:r>
            <a:r>
              <a:rPr lang="zh-CN" altLang="en-US" sz="4400" b="1" dirty="0">
                <a:solidFill>
                  <a:schemeClr val="bg1"/>
                </a:solidFill>
                <a:latin typeface="微软雅黑" panose="020B0503020204020204" charset="-122"/>
                <a:ea typeface="微软雅黑" panose="020B0503020204020204" charset="-122"/>
                <a:sym typeface="+mn-ea"/>
              </a:rPr>
              <a:t>说明</a:t>
            </a:r>
            <a:endParaRPr lang="zh-CN" altLang="en-US" sz="4400" b="1" dirty="0">
              <a:solidFill>
                <a:schemeClr val="bg1"/>
              </a:solidFill>
              <a:latin typeface="微软雅黑" panose="020B0503020204020204" charset="-122"/>
              <a:ea typeface="微软雅黑" panose="020B0503020204020204" charset="-122"/>
            </a:endParaRPr>
          </a:p>
        </p:txBody>
      </p:sp>
      <p:sp>
        <p:nvSpPr>
          <p:cNvPr id="3" name="文本框 1"/>
          <p:cNvSpPr txBox="1">
            <a:spLocks noChangeArrowheads="1"/>
          </p:cNvSpPr>
          <p:nvPr/>
        </p:nvSpPr>
        <p:spPr bwMode="auto">
          <a:xfrm>
            <a:off x="2022475" y="4108450"/>
            <a:ext cx="8253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2400" dirty="0">
                <a:solidFill>
                  <a:schemeClr val="bg1"/>
                </a:solidFill>
                <a:latin typeface="微软雅黑" panose="020B0503020204020204" charset="-122"/>
                <a:ea typeface="微软雅黑" panose="020B0503020204020204" charset="-122"/>
              </a:rPr>
              <a:t>生产</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代理企业用户</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p:nvPr/>
        </p:nvSpPr>
        <p:spPr>
          <a:xfrm>
            <a:off x="1106488" y="4679950"/>
            <a:ext cx="10033000" cy="584200"/>
          </a:xfrm>
          <a:prstGeom prst="rect">
            <a:avLst/>
          </a:prstGeom>
          <a:noFill/>
          <a:ln w="9525">
            <a:noFill/>
          </a:ln>
        </p:spPr>
        <p:txBody>
          <a:bodyPr wrap="none" anchor="t" anchorCtr="0">
            <a:spAutoFit/>
          </a:bodyPr>
          <a:lstStyle/>
          <a:p>
            <a:pPr eaLnBrk="0" hangingPunct="0"/>
            <a:r>
              <a:rPr lang="zh-CN" altLang="en-US" sz="3200" dirty="0">
                <a:solidFill>
                  <a:srgbClr val="FF0000"/>
                </a:solidFill>
                <a:latin typeface="Calibri" panose="020F0502020204030204" pitchFamily="34" charset="0"/>
                <a:ea typeface="宋体" panose="02010600030101010101" pitchFamily="2" charset="-122"/>
              </a:rPr>
              <a:t>本部分手册内容完毕，请及时关注平台及网站动态信息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846692"/>
            <a:ext cx="12148533" cy="5401708"/>
          </a:xfrm>
          <a:prstGeom prst="rect">
            <a:avLst/>
          </a:prstGeom>
        </p:spPr>
      </p:pic>
      <p:sp>
        <p:nvSpPr>
          <p:cNvPr id="17411"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rPr>
              <a:t>供应</a:t>
            </a:r>
            <a:r>
              <a:rPr lang="zh-CN" altLang="en-US" sz="2800" b="1" dirty="0">
                <a:solidFill>
                  <a:schemeClr val="bg1"/>
                </a:solidFill>
                <a:latin typeface="微软雅黑" panose="020B0503020204020204" charset="-122"/>
                <a:ea typeface="微软雅黑" panose="020B0503020204020204" charset="-122"/>
              </a:rPr>
              <a:t>价填报</a:t>
            </a:r>
          </a:p>
        </p:txBody>
      </p:sp>
      <p:pic>
        <p:nvPicPr>
          <p:cNvPr id="17412" name="内容占位符 4"/>
          <p:cNvPicPr>
            <a:picLocks noGrp="1" noChangeAspect="1"/>
          </p:cNvPicPr>
          <p:nvPr>
            <p:ph idx="1" hasCustomPrompt="1"/>
          </p:nvPr>
        </p:nvPicPr>
        <p:blipFill>
          <a:blip r:embed="rId4"/>
          <a:stretch>
            <a:fillRect/>
          </a:stretch>
        </p:blipFill>
        <p:spPr>
          <a:xfrm>
            <a:off x="0" y="0"/>
            <a:ext cx="0" cy="0"/>
          </a:xfrm>
          <a:prstGeom prst="rect">
            <a:avLst/>
          </a:prstGeom>
          <a:noFill/>
          <a:ln>
            <a:noFill/>
          </a:ln>
        </p:spPr>
      </p:pic>
      <p:sp>
        <p:nvSpPr>
          <p:cNvPr id="3" name="矩形: 圆角 5"/>
          <p:cNvSpPr/>
          <p:nvPr/>
        </p:nvSpPr>
        <p:spPr>
          <a:xfrm>
            <a:off x="145397" y="2813656"/>
            <a:ext cx="1191208" cy="2177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标注 3"/>
          <p:cNvSpPr>
            <a:spLocks noChangeArrowheads="1"/>
          </p:cNvSpPr>
          <p:nvPr/>
        </p:nvSpPr>
        <p:spPr bwMode="auto">
          <a:xfrm>
            <a:off x="1681230" y="3818152"/>
            <a:ext cx="2471670" cy="881379"/>
          </a:xfrm>
          <a:prstGeom prst="wedgeRoundRectCallout">
            <a:avLst>
              <a:gd name="adj1" fmla="val -66315"/>
              <a:gd name="adj2" fmla="val -127873"/>
              <a:gd name="adj3" fmla="val 16667"/>
            </a:avLst>
          </a:prstGeom>
          <a:solidFill>
            <a:srgbClr val="FFFFFF"/>
          </a:solidFill>
          <a:ln w="9525" algn="ctr">
            <a:solidFill>
              <a:srgbClr val="FF0000"/>
            </a:solidFill>
            <a:round/>
          </a:ln>
        </p:spPr>
        <p:txBody>
          <a:bodyPr anchor="ctr"/>
          <a:lstStyle/>
          <a:p>
            <a:pPr marL="0" marR="0" lvl="0" indent="0" algn="l" defTabSz="914400" rtl="0" eaLnBrk="0" fontAlgn="base"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Verdana" panose="020B0604030504040204" pitchFamily="34" charset="0"/>
                <a:ea typeface="宋体" panose="02010600030101010101" pitchFamily="2" charset="-122"/>
                <a:cs typeface="+mn-cs"/>
                <a:sym typeface="+mn-ea"/>
              </a:rPr>
              <a:t>1.</a:t>
            </a:r>
            <a:r>
              <a:rPr kumimoji="0" lang="zh-CN" altLang="en-US"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点击耗材招标管理中的</a:t>
            </a:r>
            <a:r>
              <a:rPr kumimoji="0" lang="en-US" altLang="zh-CN"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a:t>
            </a:r>
            <a:r>
              <a:rPr kumimoji="0" lang="zh-CN" altLang="en-US"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带量采购</a:t>
            </a:r>
            <a:r>
              <a:rPr kumimoji="0" lang="en-US" altLang="zh-CN"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a:t>
            </a:r>
            <a:r>
              <a:rPr kumimoji="0" lang="zh-CN" altLang="en-US"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带量采购</a:t>
            </a:r>
            <a:r>
              <a:rPr kumimoji="0" lang="zh-CN" altLang="en-US" sz="1400" b="1" i="0" u="none" strike="noStrike" kern="0" cap="none" spc="0" normalizeH="0" baseline="0" dirty="0" smtClean="0">
                <a:solidFill>
                  <a:srgbClr val="FF0000"/>
                </a:solidFill>
                <a:latin typeface="Verdana" panose="020B0604030504040204" pitchFamily="34" charset="0"/>
                <a:sym typeface="+mn-ea"/>
              </a:rPr>
              <a:t>项目列表</a:t>
            </a:r>
            <a:r>
              <a:rPr lang="en-US" altLang="zh-CN" sz="1400" b="1" kern="0" dirty="0" smtClean="0">
                <a:solidFill>
                  <a:srgbClr val="FF0000"/>
                </a:solidFill>
                <a:latin typeface="Verdana" panose="020B0604030504040204" pitchFamily="34" charset="0"/>
                <a:sym typeface="+mn-ea"/>
              </a:rPr>
              <a:t>】</a:t>
            </a:r>
            <a:r>
              <a:rPr lang="zh-CN" altLang="en-US" sz="1400" b="1" kern="0" dirty="0" smtClean="0">
                <a:solidFill>
                  <a:srgbClr val="FF0000"/>
                </a:solidFill>
                <a:latin typeface="Verdana" panose="020B0604030504040204" pitchFamily="34" charset="0"/>
                <a:sym typeface="+mn-ea"/>
              </a:rPr>
              <a:t>进入填报页面</a:t>
            </a:r>
            <a:endParaRPr kumimoji="0" lang="zh-CN" altLang="en-US" sz="1400" b="1" i="0" u="none" strike="noStrike" kern="0" cap="none" spc="0" normalizeH="0" baseline="0" noProof="0" dirty="0">
              <a:ln>
                <a:noFill/>
              </a:ln>
              <a:solidFill>
                <a:srgbClr val="FF0000"/>
              </a:solidFill>
              <a:effectLst/>
              <a:uLnTx/>
              <a:uFillTx/>
              <a:latin typeface="Verdana" panose="020B0604030504040204" pitchFamily="34" charset="0"/>
              <a:ea typeface="宋体" panose="02010600030101010101" pitchFamily="2" charset="-122"/>
              <a:cs typeface="+mn-cs"/>
              <a:sym typeface="+mn-ea"/>
            </a:endParaRPr>
          </a:p>
        </p:txBody>
      </p:sp>
      <p:sp>
        <p:nvSpPr>
          <p:cNvPr id="6" name="矩形: 圆角 5"/>
          <p:cNvSpPr/>
          <p:nvPr/>
        </p:nvSpPr>
        <p:spPr>
          <a:xfrm>
            <a:off x="11497497" y="3359504"/>
            <a:ext cx="266065" cy="1841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标注 3"/>
          <p:cNvSpPr>
            <a:spLocks noChangeArrowheads="1"/>
          </p:cNvSpPr>
          <p:nvPr/>
        </p:nvSpPr>
        <p:spPr bwMode="auto">
          <a:xfrm>
            <a:off x="8438057" y="3709151"/>
            <a:ext cx="2656526" cy="881379"/>
          </a:xfrm>
          <a:prstGeom prst="wedgeRoundRectCallout">
            <a:avLst>
              <a:gd name="adj1" fmla="val 66550"/>
              <a:gd name="adj2" fmla="val -71605"/>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en-US" altLang="zh-CN" sz="1400" b="1" kern="0" dirty="0">
                <a:solidFill>
                  <a:srgbClr val="FF0000"/>
                </a:solidFill>
                <a:latin typeface="Verdana" panose="020B0604030504040204" pitchFamily="34" charset="0"/>
                <a:sym typeface="+mn-ea"/>
              </a:rPr>
              <a:t>2.</a:t>
            </a:r>
            <a:r>
              <a:rPr lang="zh-CN" altLang="zh-CN" sz="1400" b="1" kern="0" dirty="0">
                <a:solidFill>
                  <a:srgbClr val="FF0000"/>
                </a:solidFill>
                <a:latin typeface="Verdana" panose="020B0604030504040204" pitchFamily="34" charset="0"/>
              </a:rPr>
              <a:t>选择项目阶段为</a:t>
            </a:r>
            <a:r>
              <a:rPr lang="zh-CN" altLang="en-US" sz="1400" b="1" kern="0" dirty="0">
                <a:solidFill>
                  <a:srgbClr val="FF0000"/>
                </a:solidFill>
                <a:latin typeface="Verdana" panose="020B0604030504040204" pitchFamily="34" charset="0"/>
              </a:rPr>
              <a:t>“填报供应价” </a:t>
            </a:r>
            <a:r>
              <a:rPr lang="zh-CN" altLang="zh-CN" sz="1400" b="1" kern="0" dirty="0">
                <a:solidFill>
                  <a:srgbClr val="FF0000"/>
                </a:solidFill>
                <a:latin typeface="Verdana" panose="020B0604030504040204" pitchFamily="34" charset="0"/>
              </a:rPr>
              <a:t>并点击</a:t>
            </a:r>
            <a:r>
              <a:rPr lang="en-US" altLang="zh-CN" sz="1400" b="1" kern="0" dirty="0">
                <a:solidFill>
                  <a:srgbClr val="FF0000"/>
                </a:solidFill>
                <a:latin typeface="Verdana" panose="020B0604030504040204" pitchFamily="34" charset="0"/>
              </a:rPr>
              <a:t>【</a:t>
            </a:r>
            <a:r>
              <a:rPr lang="zh-CN" altLang="zh-CN" sz="1400" b="1" kern="0" dirty="0" smtClean="0">
                <a:solidFill>
                  <a:srgbClr val="FF0000"/>
                </a:solidFill>
                <a:latin typeface="Verdana" panose="020B0604030504040204" pitchFamily="34" charset="0"/>
              </a:rPr>
              <a:t>详情</a:t>
            </a:r>
            <a:r>
              <a:rPr lang="en-US" altLang="zh-CN" sz="1400" b="1" kern="0" dirty="0" smtClean="0">
                <a:solidFill>
                  <a:srgbClr val="FF0000"/>
                </a:solidFill>
                <a:latin typeface="Verdana" panose="020B0604030504040204" pitchFamily="34" charset="0"/>
              </a:rPr>
              <a:t>】</a:t>
            </a:r>
            <a:r>
              <a:rPr lang="zh-CN" altLang="zh-CN" sz="1400" b="1" kern="0" dirty="0" smtClean="0">
                <a:solidFill>
                  <a:srgbClr val="FF0000"/>
                </a:solidFill>
                <a:latin typeface="Verdana" panose="020B0604030504040204" pitchFamily="34" charset="0"/>
              </a:rPr>
              <a:t>按钮</a:t>
            </a:r>
            <a:r>
              <a:rPr lang="zh-CN" altLang="en-US" sz="1400" b="1" kern="0" dirty="0" smtClean="0">
                <a:solidFill>
                  <a:srgbClr val="FF0000"/>
                </a:solidFill>
                <a:latin typeface="Verdana" panose="020B0604030504040204" pitchFamily="34" charset="0"/>
              </a:rPr>
              <a:t>，进入</a:t>
            </a:r>
            <a:r>
              <a:rPr lang="zh-CN" altLang="en-US" sz="1400" b="1" kern="0" dirty="0" smtClean="0">
                <a:solidFill>
                  <a:srgbClr val="FF0000"/>
                </a:solidFill>
                <a:latin typeface="Verdana" panose="020B0604030504040204" pitchFamily="34" charset="0"/>
                <a:sym typeface="+mn-ea"/>
              </a:rPr>
              <a:t>供应</a:t>
            </a:r>
            <a:r>
              <a:rPr lang="zh-CN" altLang="en-US" sz="1400" b="1" kern="0" dirty="0">
                <a:solidFill>
                  <a:srgbClr val="FF0000"/>
                </a:solidFill>
                <a:latin typeface="Verdana" panose="020B0604030504040204" pitchFamily="34" charset="0"/>
                <a:sym typeface="+mn-ea"/>
              </a:rPr>
              <a:t>价</a:t>
            </a:r>
            <a:r>
              <a:rPr lang="zh-CN" altLang="en-US" sz="1400" b="1" kern="0" dirty="0" smtClean="0">
                <a:solidFill>
                  <a:srgbClr val="FF0000"/>
                </a:solidFill>
                <a:latin typeface="Verdana" panose="020B0604030504040204" pitchFamily="34" charset="0"/>
                <a:sym typeface="+mn-ea"/>
              </a:rPr>
              <a:t>填报</a:t>
            </a:r>
            <a:r>
              <a:rPr lang="zh-CN" altLang="en-US" sz="1400" b="1" kern="0" dirty="0" smtClean="0">
                <a:solidFill>
                  <a:srgbClr val="FF0000"/>
                </a:solidFill>
                <a:latin typeface="Verdana" panose="020B0604030504040204" pitchFamily="34" charset="0"/>
              </a:rPr>
              <a:t>页面</a:t>
            </a:r>
            <a:endParaRPr lang="zh-CN" altLang="en-US" sz="1400" b="1" kern="0" dirty="0">
              <a:solidFill>
                <a:srgbClr val="FF0000"/>
              </a:solidFill>
              <a:latin typeface="Verdana" panose="020B060403050404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1124744"/>
            <a:ext cx="12192000" cy="5040786"/>
          </a:xfrm>
          <a:prstGeom prst="rect">
            <a:avLst/>
          </a:prstGeom>
        </p:spPr>
      </p:pic>
      <p:sp>
        <p:nvSpPr>
          <p:cNvPr id="17411"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rPr>
              <a:t>供应</a:t>
            </a:r>
            <a:r>
              <a:rPr lang="zh-CN" altLang="en-US" sz="2800" b="1" dirty="0">
                <a:solidFill>
                  <a:schemeClr val="bg1"/>
                </a:solidFill>
                <a:latin typeface="微软雅黑" panose="020B0503020204020204" charset="-122"/>
                <a:ea typeface="微软雅黑" panose="020B0503020204020204" charset="-122"/>
              </a:rPr>
              <a:t>价填报</a:t>
            </a:r>
          </a:p>
        </p:txBody>
      </p:sp>
      <p:pic>
        <p:nvPicPr>
          <p:cNvPr id="17412" name="内容占位符 4"/>
          <p:cNvPicPr>
            <a:picLocks noGrp="1" noChangeAspect="1"/>
          </p:cNvPicPr>
          <p:nvPr>
            <p:ph idx="1" hasCustomPrompt="1"/>
          </p:nvPr>
        </p:nvPicPr>
        <p:blipFill>
          <a:blip r:embed="rId4"/>
          <a:stretch>
            <a:fillRect/>
          </a:stretch>
        </p:blipFill>
        <p:spPr>
          <a:xfrm>
            <a:off x="0" y="0"/>
            <a:ext cx="0" cy="0"/>
          </a:xfrm>
          <a:prstGeom prst="rect">
            <a:avLst/>
          </a:prstGeom>
          <a:noFill/>
          <a:ln>
            <a:noFill/>
          </a:ln>
        </p:spPr>
      </p:pic>
      <p:sp>
        <p:nvSpPr>
          <p:cNvPr id="6" name="矩形: 圆角 5"/>
          <p:cNvSpPr/>
          <p:nvPr/>
        </p:nvSpPr>
        <p:spPr>
          <a:xfrm>
            <a:off x="10440222" y="3295490"/>
            <a:ext cx="621478" cy="2028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标注 3"/>
          <p:cNvSpPr>
            <a:spLocks noChangeArrowheads="1"/>
          </p:cNvSpPr>
          <p:nvPr/>
        </p:nvSpPr>
        <p:spPr bwMode="auto">
          <a:xfrm>
            <a:off x="7380782" y="3645137"/>
            <a:ext cx="2656526" cy="881379"/>
          </a:xfrm>
          <a:prstGeom prst="wedgeRoundRectCallout">
            <a:avLst>
              <a:gd name="adj1" fmla="val 66550"/>
              <a:gd name="adj2" fmla="val -71605"/>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en-US" altLang="zh-CN" sz="1400" b="1" kern="0" dirty="0">
                <a:solidFill>
                  <a:srgbClr val="FF0000"/>
                </a:solidFill>
                <a:latin typeface="Verdana" panose="020B0604030504040204" pitchFamily="34" charset="0"/>
                <a:sym typeface="+mn-ea"/>
              </a:rPr>
              <a:t>3</a:t>
            </a:r>
            <a:r>
              <a:rPr lang="en-US" altLang="zh-CN" sz="1400" b="1" kern="0" dirty="0" smtClean="0">
                <a:solidFill>
                  <a:srgbClr val="FF0000"/>
                </a:solidFill>
                <a:latin typeface="Verdana" panose="020B0604030504040204" pitchFamily="34" charset="0"/>
                <a:sym typeface="+mn-ea"/>
              </a:rPr>
              <a:t>.</a:t>
            </a:r>
            <a:r>
              <a:rPr lang="zh-CN" altLang="en-US" sz="1400" b="1" kern="0" dirty="0" smtClean="0">
                <a:solidFill>
                  <a:srgbClr val="FF0000"/>
                </a:solidFill>
                <a:latin typeface="Verdana" panose="020B0604030504040204" pitchFamily="34" charset="0"/>
              </a:rPr>
              <a:t> </a:t>
            </a:r>
            <a:r>
              <a:rPr lang="zh-CN" altLang="zh-CN" sz="1400" b="1" kern="0" dirty="0" smtClean="0">
                <a:solidFill>
                  <a:srgbClr val="FF0000"/>
                </a:solidFill>
                <a:latin typeface="Verdana" panose="020B0604030504040204" pitchFamily="34" charset="0"/>
              </a:rPr>
              <a:t>点击</a:t>
            </a:r>
            <a:r>
              <a:rPr lang="en-US" altLang="zh-CN" sz="1400" b="1" kern="0" dirty="0" smtClean="0">
                <a:solidFill>
                  <a:srgbClr val="FF0000"/>
                </a:solidFill>
                <a:latin typeface="Verdana" panose="020B0604030504040204" pitchFamily="34" charset="0"/>
              </a:rPr>
              <a:t>【</a:t>
            </a:r>
            <a:r>
              <a:rPr lang="zh-CN" altLang="en-US" sz="1400" b="1" kern="0" dirty="0" smtClean="0">
                <a:solidFill>
                  <a:srgbClr val="FF0000"/>
                </a:solidFill>
                <a:latin typeface="Verdana" panose="020B0604030504040204" pitchFamily="34" charset="0"/>
              </a:rPr>
              <a:t>选择规格型号</a:t>
            </a:r>
            <a:r>
              <a:rPr lang="en-US" altLang="zh-CN" sz="1400" b="1" kern="0" dirty="0" smtClean="0">
                <a:solidFill>
                  <a:srgbClr val="FF0000"/>
                </a:solidFill>
                <a:latin typeface="Verdana" panose="020B0604030504040204" pitchFamily="34" charset="0"/>
              </a:rPr>
              <a:t>】</a:t>
            </a:r>
            <a:r>
              <a:rPr lang="zh-CN" altLang="zh-CN" sz="1400" b="1" kern="0" dirty="0" smtClean="0">
                <a:solidFill>
                  <a:srgbClr val="FF0000"/>
                </a:solidFill>
                <a:latin typeface="Verdana" panose="020B0604030504040204" pitchFamily="34" charset="0"/>
              </a:rPr>
              <a:t>按钮</a:t>
            </a:r>
            <a:r>
              <a:rPr lang="zh-CN" altLang="en-US" sz="1400" b="1" kern="0" dirty="0" smtClean="0">
                <a:solidFill>
                  <a:srgbClr val="FF0000"/>
                </a:solidFill>
                <a:latin typeface="Verdana" panose="020B0604030504040204" pitchFamily="34" charset="0"/>
              </a:rPr>
              <a:t>，</a:t>
            </a:r>
            <a:r>
              <a:rPr lang="zh-CN" altLang="en-US" sz="1400" b="1" kern="0" dirty="0">
                <a:solidFill>
                  <a:srgbClr val="FF0000"/>
                </a:solidFill>
                <a:latin typeface="Verdana" panose="020B0604030504040204" pitchFamily="34" charset="0"/>
              </a:rPr>
              <a:t>进入规格</a:t>
            </a:r>
            <a:r>
              <a:rPr lang="zh-CN" altLang="en-US" sz="1400" b="1" kern="0" dirty="0" smtClean="0">
                <a:solidFill>
                  <a:srgbClr val="FF0000"/>
                </a:solidFill>
                <a:latin typeface="Verdana" panose="020B0604030504040204" pitchFamily="34" charset="0"/>
              </a:rPr>
              <a:t>型号选择页面，选择参与本次项目的规格型号。</a:t>
            </a:r>
            <a:endParaRPr lang="zh-CN" altLang="en-US" sz="1400" b="1" kern="0" dirty="0">
              <a:solidFill>
                <a:srgbClr val="FF0000"/>
              </a:solidFill>
              <a:latin typeface="Verdana" panose="020B0604030504040204" pitchFamily="34" charset="0"/>
              <a:sym typeface="+mn-ea"/>
            </a:endParaRPr>
          </a:p>
        </p:txBody>
      </p:sp>
    </p:spTree>
    <p:extLst>
      <p:ext uri="{BB962C8B-B14F-4D97-AF65-F5344CB8AC3E}">
        <p14:creationId xmlns:p14="http://schemas.microsoft.com/office/powerpoint/2010/main" val="5514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49263" y="928732"/>
            <a:ext cx="11353800" cy="5690320"/>
          </a:xfrm>
          <a:prstGeom prst="rect">
            <a:avLst/>
          </a:prstGeom>
        </p:spPr>
      </p:pic>
      <p:sp>
        <p:nvSpPr>
          <p:cNvPr id="17411"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rPr>
              <a:t>供应</a:t>
            </a:r>
            <a:r>
              <a:rPr lang="zh-CN" altLang="en-US" sz="2800" b="1" dirty="0">
                <a:solidFill>
                  <a:schemeClr val="bg1"/>
                </a:solidFill>
                <a:latin typeface="微软雅黑" panose="020B0503020204020204" charset="-122"/>
                <a:ea typeface="微软雅黑" panose="020B0503020204020204" charset="-122"/>
              </a:rPr>
              <a:t>价填报</a:t>
            </a:r>
          </a:p>
        </p:txBody>
      </p:sp>
      <p:pic>
        <p:nvPicPr>
          <p:cNvPr id="17412" name="内容占位符 4"/>
          <p:cNvPicPr>
            <a:picLocks noGrp="1" noChangeAspect="1"/>
          </p:cNvPicPr>
          <p:nvPr>
            <p:ph idx="1" hasCustomPrompt="1"/>
          </p:nvPr>
        </p:nvPicPr>
        <p:blipFill>
          <a:blip r:embed="rId4"/>
          <a:stretch>
            <a:fillRect/>
          </a:stretch>
        </p:blipFill>
        <p:spPr>
          <a:xfrm>
            <a:off x="0" y="0"/>
            <a:ext cx="0" cy="0"/>
          </a:xfrm>
          <a:prstGeom prst="rect">
            <a:avLst/>
          </a:prstGeom>
          <a:noFill/>
          <a:ln>
            <a:noFill/>
          </a:ln>
        </p:spPr>
      </p:pic>
      <p:sp>
        <p:nvSpPr>
          <p:cNvPr id="6" name="矩形: 圆角 5"/>
          <p:cNvSpPr/>
          <p:nvPr/>
        </p:nvSpPr>
        <p:spPr>
          <a:xfrm>
            <a:off x="3350447" y="4147538"/>
            <a:ext cx="316678" cy="18341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标注 3"/>
          <p:cNvSpPr>
            <a:spLocks noChangeArrowheads="1"/>
          </p:cNvSpPr>
          <p:nvPr/>
        </p:nvSpPr>
        <p:spPr bwMode="auto">
          <a:xfrm>
            <a:off x="3958132" y="3106536"/>
            <a:ext cx="1994993" cy="881379"/>
          </a:xfrm>
          <a:prstGeom prst="wedgeRoundRectCallout">
            <a:avLst>
              <a:gd name="adj1" fmla="val -63963"/>
              <a:gd name="adj2" fmla="val 101306"/>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en-US" altLang="zh-CN" sz="1400" b="1" kern="0" dirty="0" smtClean="0">
                <a:solidFill>
                  <a:srgbClr val="FF0000"/>
                </a:solidFill>
                <a:latin typeface="Verdana" panose="020B0604030504040204" pitchFamily="34" charset="0"/>
                <a:sym typeface="+mn-ea"/>
              </a:rPr>
              <a:t>4.</a:t>
            </a:r>
            <a:r>
              <a:rPr lang="zh-CN" altLang="en-US" sz="1400" b="1" kern="0" dirty="0" smtClean="0">
                <a:solidFill>
                  <a:srgbClr val="FF0000"/>
                </a:solidFill>
                <a:latin typeface="Verdana" panose="020B0604030504040204" pitchFamily="34" charset="0"/>
              </a:rPr>
              <a:t> 勾选参与本次项目的规格型号产品。</a:t>
            </a:r>
            <a:endParaRPr lang="zh-CN" altLang="en-US" sz="1400" b="1" kern="0" dirty="0">
              <a:solidFill>
                <a:srgbClr val="FF0000"/>
              </a:solidFill>
              <a:latin typeface="Verdana" panose="020B0604030504040204" pitchFamily="34" charset="0"/>
              <a:sym typeface="+mn-ea"/>
            </a:endParaRPr>
          </a:p>
        </p:txBody>
      </p:sp>
      <p:sp>
        <p:nvSpPr>
          <p:cNvPr id="8" name="矩形: 圆角 5"/>
          <p:cNvSpPr/>
          <p:nvPr/>
        </p:nvSpPr>
        <p:spPr>
          <a:xfrm>
            <a:off x="10208446" y="3819975"/>
            <a:ext cx="440503" cy="3275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标注 3"/>
          <p:cNvSpPr>
            <a:spLocks noChangeArrowheads="1"/>
          </p:cNvSpPr>
          <p:nvPr/>
        </p:nvSpPr>
        <p:spPr bwMode="auto">
          <a:xfrm>
            <a:off x="8072932" y="2964418"/>
            <a:ext cx="1994993" cy="742430"/>
          </a:xfrm>
          <a:prstGeom prst="wedgeRoundRectCallout">
            <a:avLst>
              <a:gd name="adj1" fmla="val 58740"/>
              <a:gd name="adj2" fmla="val 78213"/>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en-US" altLang="zh-CN" sz="1400" b="1" kern="0" dirty="0" smtClean="0">
                <a:solidFill>
                  <a:srgbClr val="FF0000"/>
                </a:solidFill>
                <a:latin typeface="Verdana" panose="020B0604030504040204" pitchFamily="34" charset="0"/>
                <a:sym typeface="+mn-ea"/>
              </a:rPr>
              <a:t>5.</a:t>
            </a:r>
            <a:r>
              <a:rPr lang="zh-CN" altLang="en-US" sz="1400" b="1" kern="0" dirty="0" smtClean="0">
                <a:solidFill>
                  <a:srgbClr val="FF0000"/>
                </a:solidFill>
                <a:latin typeface="Verdana" panose="020B0604030504040204" pitchFamily="34" charset="0"/>
              </a:rPr>
              <a:t> 点击</a:t>
            </a:r>
            <a:r>
              <a:rPr lang="en-US" altLang="zh-CN" sz="1400" b="1" kern="0" dirty="0" smtClean="0">
                <a:solidFill>
                  <a:srgbClr val="FF0000"/>
                </a:solidFill>
                <a:latin typeface="Verdana" panose="020B0604030504040204" pitchFamily="34" charset="0"/>
              </a:rPr>
              <a:t>【</a:t>
            </a:r>
            <a:r>
              <a:rPr lang="zh-CN" altLang="en-US" sz="1400" b="1" kern="0" dirty="0" smtClean="0">
                <a:solidFill>
                  <a:srgbClr val="FF0000"/>
                </a:solidFill>
                <a:latin typeface="Verdana" panose="020B0604030504040204" pitchFamily="34" charset="0"/>
              </a:rPr>
              <a:t>添加</a:t>
            </a:r>
            <a:r>
              <a:rPr lang="en-US" altLang="zh-CN" sz="1400" b="1" kern="0" dirty="0" smtClean="0">
                <a:solidFill>
                  <a:srgbClr val="FF0000"/>
                </a:solidFill>
                <a:latin typeface="Verdana" panose="020B0604030504040204" pitchFamily="34" charset="0"/>
              </a:rPr>
              <a:t>】</a:t>
            </a:r>
            <a:r>
              <a:rPr lang="zh-CN" altLang="en-US" sz="1400" b="1" kern="0" dirty="0" smtClean="0">
                <a:solidFill>
                  <a:srgbClr val="FF0000"/>
                </a:solidFill>
                <a:latin typeface="Verdana" panose="020B0604030504040204" pitchFamily="34" charset="0"/>
              </a:rPr>
              <a:t>按钮添加到本次项目中。</a:t>
            </a:r>
            <a:endParaRPr lang="zh-CN" altLang="en-US" sz="1400" b="1" kern="0" dirty="0">
              <a:solidFill>
                <a:srgbClr val="FF0000"/>
              </a:solidFill>
              <a:latin typeface="Verdana" panose="020B0604030504040204" pitchFamily="34" charset="0"/>
              <a:sym typeface="+mn-ea"/>
            </a:endParaRPr>
          </a:p>
        </p:txBody>
      </p:sp>
    </p:spTree>
    <p:extLst>
      <p:ext uri="{BB962C8B-B14F-4D97-AF65-F5344CB8AC3E}">
        <p14:creationId xmlns:p14="http://schemas.microsoft.com/office/powerpoint/2010/main" val="25886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1124744"/>
            <a:ext cx="12192000" cy="5040786"/>
          </a:xfrm>
          <a:prstGeom prst="rect">
            <a:avLst/>
          </a:prstGeom>
        </p:spPr>
      </p:pic>
      <p:sp>
        <p:nvSpPr>
          <p:cNvPr id="17411"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rPr>
              <a:t>供应</a:t>
            </a:r>
            <a:r>
              <a:rPr lang="zh-CN" altLang="en-US" sz="2800" b="1" dirty="0">
                <a:solidFill>
                  <a:schemeClr val="bg1"/>
                </a:solidFill>
                <a:latin typeface="微软雅黑" panose="020B0503020204020204" charset="-122"/>
                <a:ea typeface="微软雅黑" panose="020B0503020204020204" charset="-122"/>
              </a:rPr>
              <a:t>价填报</a:t>
            </a:r>
          </a:p>
        </p:txBody>
      </p:sp>
      <p:pic>
        <p:nvPicPr>
          <p:cNvPr id="17412" name="内容占位符 4"/>
          <p:cNvPicPr>
            <a:picLocks noGrp="1" noChangeAspect="1"/>
          </p:cNvPicPr>
          <p:nvPr>
            <p:ph idx="1" hasCustomPrompt="1"/>
          </p:nvPr>
        </p:nvPicPr>
        <p:blipFill>
          <a:blip r:embed="rId4"/>
          <a:stretch>
            <a:fillRect/>
          </a:stretch>
        </p:blipFill>
        <p:spPr>
          <a:xfrm>
            <a:off x="0" y="0"/>
            <a:ext cx="0" cy="0"/>
          </a:xfrm>
          <a:prstGeom prst="rect">
            <a:avLst/>
          </a:prstGeom>
          <a:noFill/>
          <a:ln>
            <a:noFill/>
          </a:ln>
        </p:spPr>
      </p:pic>
      <p:sp>
        <p:nvSpPr>
          <p:cNvPr id="6" name="矩形: 圆角 5"/>
          <p:cNvSpPr/>
          <p:nvPr/>
        </p:nvSpPr>
        <p:spPr>
          <a:xfrm>
            <a:off x="7557381" y="3242444"/>
            <a:ext cx="316678" cy="24449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标注 3"/>
          <p:cNvSpPr>
            <a:spLocks noChangeArrowheads="1"/>
          </p:cNvSpPr>
          <p:nvPr/>
        </p:nvSpPr>
        <p:spPr bwMode="auto">
          <a:xfrm>
            <a:off x="8218028" y="2696376"/>
            <a:ext cx="2083571" cy="827921"/>
          </a:xfrm>
          <a:prstGeom prst="wedgeRoundRectCallout">
            <a:avLst>
              <a:gd name="adj1" fmla="val -63963"/>
              <a:gd name="adj2" fmla="val 101306"/>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zh-CN" altLang="en-US" sz="1400" b="1" kern="0" dirty="0" smtClean="0">
                <a:solidFill>
                  <a:srgbClr val="FF0000"/>
                </a:solidFill>
                <a:latin typeface="Verdana" panose="020B0604030504040204" pitchFamily="34" charset="0"/>
              </a:rPr>
              <a:t>点击已选择规格型号数字，可以查看该注册证下已选择的产品。</a:t>
            </a:r>
            <a:endParaRPr lang="en-US" altLang="zh-CN" sz="1400" b="1" kern="0" dirty="0">
              <a:solidFill>
                <a:srgbClr val="FF0000"/>
              </a:solidFill>
              <a:latin typeface="Verdana" panose="020B0604030504040204" pitchFamily="34" charset="0"/>
            </a:endParaRPr>
          </a:p>
          <a:p>
            <a:pPr eaLnBrk="0" hangingPunct="0">
              <a:spcBef>
                <a:spcPts val="0"/>
              </a:spcBef>
              <a:spcAft>
                <a:spcPts val="0"/>
              </a:spcAft>
              <a:defRPr/>
            </a:pPr>
            <a:endParaRPr lang="zh-CN" altLang="en-US" sz="1400" b="1" kern="0" dirty="0">
              <a:solidFill>
                <a:srgbClr val="FF0000"/>
              </a:solidFill>
              <a:latin typeface="Verdana" panose="020B0604030504040204" pitchFamily="34" charset="0"/>
              <a:sym typeface="+mn-ea"/>
            </a:endParaRPr>
          </a:p>
        </p:txBody>
      </p:sp>
    </p:spTree>
    <p:extLst>
      <p:ext uri="{BB962C8B-B14F-4D97-AF65-F5344CB8AC3E}">
        <p14:creationId xmlns:p14="http://schemas.microsoft.com/office/powerpoint/2010/main" val="16951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11096" y="769925"/>
            <a:ext cx="12006841" cy="6088075"/>
          </a:xfrm>
          <a:prstGeom prst="rect">
            <a:avLst/>
          </a:prstGeom>
        </p:spPr>
      </p:pic>
      <p:sp>
        <p:nvSpPr>
          <p:cNvPr id="17411"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rPr>
              <a:t>供应</a:t>
            </a:r>
            <a:r>
              <a:rPr lang="zh-CN" altLang="en-US" sz="2800" b="1" dirty="0">
                <a:solidFill>
                  <a:schemeClr val="bg1"/>
                </a:solidFill>
                <a:latin typeface="微软雅黑" panose="020B0503020204020204" charset="-122"/>
                <a:ea typeface="微软雅黑" panose="020B0503020204020204" charset="-122"/>
              </a:rPr>
              <a:t>价填报</a:t>
            </a:r>
          </a:p>
        </p:txBody>
      </p:sp>
      <p:pic>
        <p:nvPicPr>
          <p:cNvPr id="17412" name="内容占位符 4"/>
          <p:cNvPicPr>
            <a:picLocks noGrp="1" noChangeAspect="1"/>
          </p:cNvPicPr>
          <p:nvPr>
            <p:ph idx="1" hasCustomPrompt="1"/>
          </p:nvPr>
        </p:nvPicPr>
        <p:blipFill>
          <a:blip r:embed="rId4"/>
          <a:stretch>
            <a:fillRect/>
          </a:stretch>
        </p:blipFill>
        <p:spPr>
          <a:xfrm>
            <a:off x="0" y="0"/>
            <a:ext cx="0" cy="0"/>
          </a:xfrm>
          <a:prstGeom prst="rect">
            <a:avLst/>
          </a:prstGeom>
          <a:noFill/>
          <a:ln>
            <a:noFill/>
          </a:ln>
        </p:spPr>
      </p:pic>
      <p:sp>
        <p:nvSpPr>
          <p:cNvPr id="8" name="矩形: 圆角 5"/>
          <p:cNvSpPr/>
          <p:nvPr/>
        </p:nvSpPr>
        <p:spPr>
          <a:xfrm>
            <a:off x="3237839" y="4131536"/>
            <a:ext cx="316678" cy="18668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标注 3"/>
          <p:cNvSpPr>
            <a:spLocks noChangeArrowheads="1"/>
          </p:cNvSpPr>
          <p:nvPr/>
        </p:nvSpPr>
        <p:spPr bwMode="auto">
          <a:xfrm>
            <a:off x="3845525" y="4131536"/>
            <a:ext cx="1649422" cy="732905"/>
          </a:xfrm>
          <a:prstGeom prst="wedgeRoundRectCallout">
            <a:avLst>
              <a:gd name="adj1" fmla="val -63963"/>
              <a:gd name="adj2" fmla="val 101306"/>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zh-CN" altLang="en-US" sz="1400" b="1" kern="0" dirty="0" smtClean="0">
                <a:solidFill>
                  <a:srgbClr val="FF0000"/>
                </a:solidFill>
                <a:latin typeface="Verdana" panose="020B0604030504040204" pitchFamily="34" charset="0"/>
              </a:rPr>
              <a:t>勾选要删除的规格型号产品。</a:t>
            </a:r>
            <a:endParaRPr lang="zh-CN" altLang="en-US" sz="1400" b="1" kern="0" dirty="0">
              <a:solidFill>
                <a:srgbClr val="FF0000"/>
              </a:solidFill>
              <a:latin typeface="Verdana" panose="020B0604030504040204" pitchFamily="34" charset="0"/>
              <a:sym typeface="+mn-ea"/>
            </a:endParaRPr>
          </a:p>
        </p:txBody>
      </p:sp>
      <p:sp>
        <p:nvSpPr>
          <p:cNvPr id="10" name="矩形: 圆角 5"/>
          <p:cNvSpPr/>
          <p:nvPr/>
        </p:nvSpPr>
        <p:spPr>
          <a:xfrm>
            <a:off x="10502237" y="3701423"/>
            <a:ext cx="440503" cy="3275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标注 3"/>
          <p:cNvSpPr>
            <a:spLocks noChangeArrowheads="1"/>
          </p:cNvSpPr>
          <p:nvPr/>
        </p:nvSpPr>
        <p:spPr bwMode="auto">
          <a:xfrm>
            <a:off x="8366723" y="2845866"/>
            <a:ext cx="1994993" cy="742430"/>
          </a:xfrm>
          <a:prstGeom prst="wedgeRoundRectCallout">
            <a:avLst>
              <a:gd name="adj1" fmla="val 58740"/>
              <a:gd name="adj2" fmla="val 78213"/>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zh-CN" altLang="en-US" sz="1400" b="1" kern="0" dirty="0" smtClean="0">
                <a:solidFill>
                  <a:srgbClr val="FF0000"/>
                </a:solidFill>
                <a:latin typeface="Verdana" panose="020B0604030504040204" pitchFamily="34" charset="0"/>
              </a:rPr>
              <a:t> 点击</a:t>
            </a:r>
            <a:r>
              <a:rPr lang="en-US" altLang="zh-CN" sz="1400" b="1" kern="0" dirty="0" smtClean="0">
                <a:solidFill>
                  <a:srgbClr val="FF0000"/>
                </a:solidFill>
                <a:latin typeface="Verdana" panose="020B0604030504040204" pitchFamily="34" charset="0"/>
              </a:rPr>
              <a:t>【</a:t>
            </a:r>
            <a:r>
              <a:rPr lang="zh-CN" altLang="en-US" sz="1400" b="1" kern="0" dirty="0">
                <a:solidFill>
                  <a:srgbClr val="FF0000"/>
                </a:solidFill>
                <a:latin typeface="Verdana" panose="020B0604030504040204" pitchFamily="34" charset="0"/>
              </a:rPr>
              <a:t>移除</a:t>
            </a:r>
            <a:r>
              <a:rPr lang="en-US" altLang="zh-CN" sz="1400" b="1" kern="0" dirty="0" smtClean="0">
                <a:solidFill>
                  <a:srgbClr val="FF0000"/>
                </a:solidFill>
                <a:latin typeface="Verdana" panose="020B0604030504040204" pitchFamily="34" charset="0"/>
              </a:rPr>
              <a:t>】</a:t>
            </a:r>
            <a:r>
              <a:rPr lang="zh-CN" altLang="en-US" sz="1400" b="1" kern="0" dirty="0" smtClean="0">
                <a:solidFill>
                  <a:srgbClr val="FF0000"/>
                </a:solidFill>
                <a:latin typeface="Verdana" panose="020B0604030504040204" pitchFamily="34" charset="0"/>
              </a:rPr>
              <a:t>按钮删除选择的产品。</a:t>
            </a:r>
            <a:endParaRPr lang="zh-CN" altLang="en-US" sz="1400" b="1" kern="0" dirty="0">
              <a:solidFill>
                <a:srgbClr val="FF0000"/>
              </a:solidFill>
              <a:latin typeface="Verdana" panose="020B0604030504040204" pitchFamily="34" charset="0"/>
              <a:sym typeface="+mn-ea"/>
            </a:endParaRPr>
          </a:p>
        </p:txBody>
      </p:sp>
    </p:spTree>
    <p:extLst>
      <p:ext uri="{BB962C8B-B14F-4D97-AF65-F5344CB8AC3E}">
        <p14:creationId xmlns:p14="http://schemas.microsoft.com/office/powerpoint/2010/main" val="13196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1124744"/>
            <a:ext cx="12192000" cy="5040786"/>
          </a:xfrm>
          <a:prstGeom prst="rect">
            <a:avLst/>
          </a:prstGeom>
        </p:spPr>
      </p:pic>
      <p:sp>
        <p:nvSpPr>
          <p:cNvPr id="8"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sym typeface="+mn-ea"/>
              </a:rPr>
              <a:t>供应</a:t>
            </a:r>
            <a:r>
              <a:rPr lang="zh-CN" altLang="en-US" sz="2800" b="1" dirty="0">
                <a:solidFill>
                  <a:schemeClr val="bg1"/>
                </a:solidFill>
                <a:latin typeface="微软雅黑" panose="020B0503020204020204" charset="-122"/>
                <a:ea typeface="微软雅黑" panose="020B0503020204020204" charset="-122"/>
                <a:sym typeface="+mn-ea"/>
              </a:rPr>
              <a:t>价填报</a:t>
            </a:r>
            <a:endParaRPr lang="zh-CN" altLang="en-US" sz="2800"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9396095" y="2176780"/>
            <a:ext cx="1302385" cy="368300"/>
          </a:xfrm>
          <a:prstGeom prst="rect">
            <a:avLst/>
          </a:prstGeom>
          <a:noFill/>
        </p:spPr>
        <p:txBody>
          <a:bodyPr wrap="square" rtlCol="0">
            <a:spAutoFit/>
          </a:bodyPr>
          <a:lstStyle/>
          <a:p>
            <a:endParaRPr lang="zh-CN" altLang="en-US"/>
          </a:p>
        </p:txBody>
      </p:sp>
      <p:sp>
        <p:nvSpPr>
          <p:cNvPr id="9" name="矩形: 圆角 5"/>
          <p:cNvSpPr/>
          <p:nvPr/>
        </p:nvSpPr>
        <p:spPr>
          <a:xfrm>
            <a:off x="10943637" y="3229355"/>
            <a:ext cx="543349" cy="2319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标注 3"/>
          <p:cNvSpPr>
            <a:spLocks noChangeArrowheads="1"/>
          </p:cNvSpPr>
          <p:nvPr/>
        </p:nvSpPr>
        <p:spPr bwMode="auto">
          <a:xfrm>
            <a:off x="8702435" y="3672569"/>
            <a:ext cx="2241201" cy="922257"/>
          </a:xfrm>
          <a:prstGeom prst="wedgeRoundRectCallout">
            <a:avLst>
              <a:gd name="adj1" fmla="val 64168"/>
              <a:gd name="adj2" fmla="val -70997"/>
              <a:gd name="adj3" fmla="val 16667"/>
            </a:avLst>
          </a:prstGeom>
          <a:solidFill>
            <a:srgbClr val="FFFFFF"/>
          </a:solidFill>
          <a:ln w="9525" algn="ctr">
            <a:solidFill>
              <a:srgbClr val="FF0000"/>
            </a:solidFill>
            <a:round/>
          </a:ln>
        </p:spPr>
        <p:txBody>
          <a:bodyPr anchor="ctr"/>
          <a:lstStyle/>
          <a:p>
            <a:pPr algn="ctr" eaLnBrk="0" hangingPunct="0">
              <a:spcBef>
                <a:spcPts val="0"/>
              </a:spcBef>
              <a:spcAft>
                <a:spcPts val="0"/>
              </a:spcAft>
              <a:defRPr/>
            </a:pPr>
            <a:r>
              <a:rPr lang="en-US" altLang="zh-CN" sz="1400" b="1" kern="0" dirty="0">
                <a:solidFill>
                  <a:srgbClr val="FF0000"/>
                </a:solidFill>
                <a:latin typeface="Verdana" panose="020B0604030504040204" pitchFamily="34" charset="0"/>
                <a:sym typeface="+mn-ea"/>
              </a:rPr>
              <a:t>6</a:t>
            </a:r>
            <a:r>
              <a:rPr lang="en-US" altLang="zh-CN" sz="1400" b="1" kern="0" dirty="0" smtClean="0">
                <a:solidFill>
                  <a:srgbClr val="FF0000"/>
                </a:solidFill>
                <a:latin typeface="Verdana" panose="020B0604030504040204" pitchFamily="34" charset="0"/>
                <a:sym typeface="+mn-ea"/>
              </a:rPr>
              <a:t>.</a:t>
            </a:r>
            <a:r>
              <a:rPr lang="zh-CN" altLang="en-US" sz="1400" b="1" kern="0" dirty="0" smtClean="0">
                <a:solidFill>
                  <a:srgbClr val="FF0000"/>
                </a:solidFill>
                <a:latin typeface="Verdana" panose="020B0604030504040204" pitchFamily="34" charset="0"/>
                <a:sym typeface="+mn-ea"/>
              </a:rPr>
              <a:t>点击【参与报价】按钮进入报价页面</a:t>
            </a:r>
            <a:endParaRPr lang="zh-CN" altLang="en-US" sz="1400" b="1" kern="0" dirty="0">
              <a:solidFill>
                <a:srgbClr val="FF0000"/>
              </a:solidFill>
              <a:latin typeface="Verdana" panose="020B060403050404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834928"/>
            <a:ext cx="12141446" cy="5594901"/>
          </a:xfrm>
          <a:prstGeom prst="rect">
            <a:avLst/>
          </a:prstGeom>
        </p:spPr>
      </p:pic>
      <p:sp>
        <p:nvSpPr>
          <p:cNvPr id="9" name="矩形: 圆角 21"/>
          <p:cNvSpPr/>
          <p:nvPr/>
        </p:nvSpPr>
        <p:spPr>
          <a:xfrm>
            <a:off x="5674576" y="4284435"/>
            <a:ext cx="2924684" cy="3405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标注 3"/>
          <p:cNvSpPr>
            <a:spLocks noChangeArrowheads="1"/>
          </p:cNvSpPr>
          <p:nvPr/>
        </p:nvSpPr>
        <p:spPr bwMode="auto">
          <a:xfrm>
            <a:off x="3389085" y="4887686"/>
            <a:ext cx="2923117" cy="1177925"/>
          </a:xfrm>
          <a:prstGeom prst="wedgeRoundRectCallout">
            <a:avLst>
              <a:gd name="adj1" fmla="val 54917"/>
              <a:gd name="adj2" fmla="val -72107"/>
              <a:gd name="adj3" fmla="val 16667"/>
            </a:avLst>
          </a:prstGeom>
          <a:solidFill>
            <a:srgbClr val="FFFFFF"/>
          </a:solidFill>
          <a:ln w="9525" algn="ctr">
            <a:solidFill>
              <a:srgbClr val="FF0000"/>
            </a:solidFill>
            <a:rou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400" b="1" kern="0" noProof="0" dirty="0">
                <a:solidFill>
                  <a:srgbClr val="FF0000"/>
                </a:solidFill>
                <a:latin typeface="Verdana" panose="020B0604030504040204" pitchFamily="34" charset="0"/>
                <a:sym typeface="+mn-ea"/>
              </a:rPr>
              <a:t>7</a:t>
            </a:r>
            <a:r>
              <a:rPr kumimoji="0" lang="en-US" altLang="zh-CN"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a:t>
            </a:r>
            <a:r>
              <a:rPr kumimoji="0" lang="zh-CN" altLang="en-US"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rPr>
              <a:t>输入供应价</a:t>
            </a:r>
            <a:endParaRPr kumimoji="0" lang="en-US" altLang="zh-CN" sz="1400" b="1" i="0" u="none" strike="noStrike" kern="0" cap="none" spc="0" normalizeH="0" baseline="0" noProof="0" dirty="0" smtClean="0">
              <a:ln>
                <a:noFill/>
              </a:ln>
              <a:solidFill>
                <a:srgbClr val="FF0000"/>
              </a:solidFill>
              <a:effectLst/>
              <a:uLnTx/>
              <a:uFillTx/>
              <a:latin typeface="Verdana" panose="020B0604030504040204" pitchFamily="34" charset="0"/>
              <a:ea typeface="宋体" panose="02010600030101010101" pitchFamily="2" charset="-122"/>
              <a:cs typeface="+mn-cs"/>
              <a:sym typeface="+mn-ea"/>
            </a:endParaRPr>
          </a:p>
          <a:p>
            <a:pPr lvl="0" eaLnBrk="0" hangingPunct="0">
              <a:defRPr/>
            </a:pPr>
            <a:r>
              <a:rPr kumimoji="0" lang="zh-CN" altLang="en-US" sz="1200" b="1" i="0" u="none" strike="noStrike" kern="0" cap="none" spc="0" normalizeH="0" baseline="0" noProof="0" dirty="0" smtClean="0">
                <a:ln>
                  <a:noFill/>
                </a:ln>
                <a:solidFill>
                  <a:srgbClr val="0070C0"/>
                </a:solidFill>
                <a:effectLst/>
                <a:uLnTx/>
                <a:uFillTx/>
                <a:latin typeface="Verdana" panose="020B0604030504040204" pitchFamily="34" charset="0"/>
                <a:ea typeface="宋体" panose="02010600030101010101" pitchFamily="2" charset="-122"/>
                <a:cs typeface="+mn-cs"/>
                <a:sym typeface="+mn-ea"/>
              </a:rPr>
              <a:t>注</a:t>
            </a:r>
            <a:r>
              <a:rPr lang="zh-CN" altLang="en-US" sz="1200" b="1" kern="0" dirty="0">
                <a:solidFill>
                  <a:srgbClr val="0070C0"/>
                </a:solidFill>
                <a:latin typeface="Verdana" panose="020B0604030504040204" pitchFamily="34" charset="0"/>
                <a:sym typeface="+mn-ea"/>
              </a:rPr>
              <a:t>：</a:t>
            </a:r>
            <a:r>
              <a:rPr lang="zh-CN" altLang="en-US" sz="1200" b="1" kern="0" dirty="0" smtClean="0">
                <a:solidFill>
                  <a:srgbClr val="0070C0"/>
                </a:solidFill>
                <a:latin typeface="Verdana" panose="020B0604030504040204" pitchFamily="34" charset="0"/>
                <a:sym typeface="+mn-ea"/>
              </a:rPr>
              <a:t>①不</a:t>
            </a:r>
            <a:r>
              <a:rPr lang="zh-CN" altLang="en-US" sz="1200" b="1" kern="0" dirty="0">
                <a:solidFill>
                  <a:srgbClr val="0070C0"/>
                </a:solidFill>
                <a:latin typeface="Verdana" panose="020B0604030504040204" pitchFamily="34" charset="0"/>
                <a:sym typeface="+mn-ea"/>
              </a:rPr>
              <a:t>高于上一采购周期中选价格和联盟地区外带量采购中选价格填报供应价</a:t>
            </a:r>
            <a:r>
              <a:rPr lang="zh-CN" altLang="en-US" sz="1200" b="1" kern="0" dirty="0" smtClean="0">
                <a:solidFill>
                  <a:srgbClr val="0070C0"/>
                </a:solidFill>
                <a:latin typeface="Verdana" panose="020B0604030504040204" pitchFamily="34" charset="0"/>
                <a:sym typeface="+mn-ea"/>
              </a:rPr>
              <a:t>②</a:t>
            </a:r>
            <a:r>
              <a:rPr kumimoji="0" lang="zh-CN" altLang="en-US" sz="1200" b="1" i="0" u="none" strike="noStrike" kern="0" cap="none" spc="0" normalizeH="0" baseline="0" noProof="0" dirty="0" smtClean="0">
                <a:ln>
                  <a:noFill/>
                </a:ln>
                <a:solidFill>
                  <a:srgbClr val="0070C0"/>
                </a:solidFill>
                <a:effectLst/>
                <a:uLnTx/>
                <a:uFillTx/>
                <a:latin typeface="Verdana" panose="020B0604030504040204" pitchFamily="34" charset="0"/>
                <a:ea typeface="宋体" panose="02010600030101010101" pitchFamily="2" charset="-122"/>
                <a:cs typeface="+mn-cs"/>
                <a:sym typeface="+mn-ea"/>
              </a:rPr>
              <a:t>供应价不可为</a:t>
            </a:r>
            <a:r>
              <a:rPr lang="zh-CN" altLang="en-US" sz="1200" b="1" kern="0" dirty="0" smtClean="0">
                <a:solidFill>
                  <a:srgbClr val="0070C0"/>
                </a:solidFill>
                <a:latin typeface="Verdana" panose="020B0604030504040204" pitchFamily="34" charset="0"/>
                <a:sym typeface="+mn-ea"/>
              </a:rPr>
              <a:t>空③价格出现小数，则向下取整至个位</a:t>
            </a:r>
            <a:endParaRPr kumimoji="0" lang="zh-CN" altLang="en-US" sz="1200" b="1" i="0" u="none" strike="noStrike" kern="0" cap="none" spc="0" normalizeH="0" baseline="0" noProof="0" dirty="0" smtClean="0">
              <a:ln>
                <a:noFill/>
              </a:ln>
              <a:solidFill>
                <a:srgbClr val="0070C0"/>
              </a:solidFill>
              <a:effectLst/>
              <a:uLnTx/>
              <a:uFillTx/>
              <a:latin typeface="Verdana" panose="020B0604030504040204" pitchFamily="34" charset="0"/>
              <a:ea typeface="宋体" panose="02010600030101010101" pitchFamily="2" charset="-122"/>
              <a:cs typeface="+mn-cs"/>
              <a:sym typeface="+mn-ea"/>
            </a:endParaRPr>
          </a:p>
        </p:txBody>
      </p:sp>
      <p:sp>
        <p:nvSpPr>
          <p:cNvPr id="14"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dirty="0" smtClean="0">
                <a:solidFill>
                  <a:schemeClr val="bg1"/>
                </a:solidFill>
                <a:latin typeface="微软雅黑" panose="020B0503020204020204" charset="-122"/>
                <a:ea typeface="微软雅黑" panose="020B0503020204020204" charset="-122"/>
                <a:sym typeface="+mn-ea"/>
              </a:rPr>
              <a:t>供应</a:t>
            </a:r>
            <a:r>
              <a:rPr lang="zh-CN" altLang="en-US" sz="2800" b="1" dirty="0">
                <a:solidFill>
                  <a:schemeClr val="bg1"/>
                </a:solidFill>
                <a:latin typeface="微软雅黑" panose="020B0503020204020204" charset="-122"/>
                <a:ea typeface="微软雅黑" panose="020B0503020204020204" charset="-122"/>
                <a:sym typeface="+mn-ea"/>
              </a:rPr>
              <a:t>价填报</a:t>
            </a:r>
            <a:endParaRPr lang="zh-CN" altLang="en-US" sz="28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034653"/>
            <a:ext cx="12192000" cy="5279061"/>
          </a:xfrm>
          <a:prstGeom prst="rect">
            <a:avLst/>
          </a:prstGeom>
        </p:spPr>
      </p:pic>
      <p:sp>
        <p:nvSpPr>
          <p:cNvPr id="8" name="标题 1"/>
          <p:cNvSpPr>
            <a:spLocks noGrp="1"/>
          </p:cNvSpPr>
          <p:nvPr>
            <p:ph type="title"/>
          </p:nvPr>
        </p:nvSpPr>
        <p:spPr>
          <a:xfrm>
            <a:off x="449263" y="139700"/>
            <a:ext cx="6465887" cy="352425"/>
          </a:xfrm>
          <a:prstGeom prst="rect">
            <a:avLst/>
          </a:prstGeom>
          <a:noFill/>
          <a:ln>
            <a:noFill/>
          </a:ln>
        </p:spPr>
        <p:txBody>
          <a:bodyPr anchor="t" anchorCtr="0"/>
          <a:lstStyle/>
          <a:p>
            <a:r>
              <a:rPr lang="zh-CN" altLang="en-US" sz="2800" b="1" smtClean="0">
                <a:solidFill>
                  <a:schemeClr val="bg1"/>
                </a:solidFill>
                <a:latin typeface="微软雅黑" panose="020B0503020204020204" charset="-122"/>
                <a:ea typeface="微软雅黑" panose="020B0503020204020204" charset="-122"/>
                <a:sym typeface="+mn-ea"/>
              </a:rPr>
              <a:t>供应</a:t>
            </a:r>
            <a:r>
              <a:rPr lang="zh-CN" altLang="en-US" sz="2800" b="1" dirty="0">
                <a:solidFill>
                  <a:schemeClr val="bg1"/>
                </a:solidFill>
                <a:latin typeface="微软雅黑" panose="020B0503020204020204" charset="-122"/>
                <a:ea typeface="微软雅黑" panose="020B0503020204020204" charset="-122"/>
                <a:sym typeface="+mn-ea"/>
              </a:rPr>
              <a:t>价填报</a:t>
            </a:r>
            <a:endParaRPr lang="zh-CN" altLang="en-US" sz="2800"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9508067" y="2348735"/>
            <a:ext cx="1302385" cy="368300"/>
          </a:xfrm>
          <a:prstGeom prst="rect">
            <a:avLst/>
          </a:prstGeom>
          <a:noFill/>
        </p:spPr>
        <p:txBody>
          <a:bodyPr wrap="square" rtlCol="0">
            <a:spAutoFit/>
          </a:bodyPr>
          <a:lstStyle/>
          <a:p>
            <a:endParaRPr lang="zh-CN" altLang="en-US"/>
          </a:p>
        </p:txBody>
      </p:sp>
      <p:sp>
        <p:nvSpPr>
          <p:cNvPr id="9" name="矩形: 圆角 5"/>
          <p:cNvSpPr/>
          <p:nvPr/>
        </p:nvSpPr>
        <p:spPr>
          <a:xfrm>
            <a:off x="11445134" y="5005206"/>
            <a:ext cx="543349" cy="2319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标注 3"/>
          <p:cNvSpPr>
            <a:spLocks noChangeArrowheads="1"/>
          </p:cNvSpPr>
          <p:nvPr/>
        </p:nvSpPr>
        <p:spPr bwMode="auto">
          <a:xfrm>
            <a:off x="8895428" y="5268993"/>
            <a:ext cx="2124998" cy="706319"/>
          </a:xfrm>
          <a:prstGeom prst="wedgeRoundRectCallout">
            <a:avLst>
              <a:gd name="adj1" fmla="val 64168"/>
              <a:gd name="adj2" fmla="val -70997"/>
              <a:gd name="adj3" fmla="val 16667"/>
            </a:avLst>
          </a:prstGeom>
          <a:solidFill>
            <a:srgbClr val="FFFFFF"/>
          </a:solidFill>
          <a:ln w="9525" algn="ctr">
            <a:solidFill>
              <a:srgbClr val="FF0000"/>
            </a:solidFill>
            <a:round/>
          </a:ln>
        </p:spPr>
        <p:txBody>
          <a:bodyPr anchor="ctr"/>
          <a:lstStyle/>
          <a:p>
            <a:pPr algn="ctr" eaLnBrk="0" hangingPunct="0">
              <a:spcBef>
                <a:spcPts val="0"/>
              </a:spcBef>
              <a:spcAft>
                <a:spcPts val="0"/>
              </a:spcAft>
              <a:defRPr/>
            </a:pPr>
            <a:r>
              <a:rPr lang="zh-CN" altLang="en-US" sz="1400" b="1" kern="0" dirty="0" smtClean="0">
                <a:solidFill>
                  <a:srgbClr val="FF0000"/>
                </a:solidFill>
                <a:latin typeface="Verdana" panose="020B0604030504040204" pitchFamily="34" charset="0"/>
                <a:sym typeface="+mn-ea"/>
              </a:rPr>
              <a:t>点击【放弃报价】按钮放弃该注册证产品报价</a:t>
            </a:r>
            <a:endParaRPr lang="zh-CN" altLang="en-US" sz="1400" b="1" kern="0" dirty="0">
              <a:solidFill>
                <a:srgbClr val="FF0000"/>
              </a:solidFill>
              <a:latin typeface="Verdana" panose="020B0604030504040204" pitchFamily="34" charset="0"/>
              <a:sym typeface="+mn-ea"/>
            </a:endParaRPr>
          </a:p>
        </p:txBody>
      </p:sp>
      <p:sp>
        <p:nvSpPr>
          <p:cNvPr id="7" name="矩形: 圆角 5"/>
          <p:cNvSpPr/>
          <p:nvPr/>
        </p:nvSpPr>
        <p:spPr>
          <a:xfrm>
            <a:off x="10997460" y="3239925"/>
            <a:ext cx="543349" cy="2319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标注 3"/>
          <p:cNvSpPr>
            <a:spLocks noChangeArrowheads="1"/>
          </p:cNvSpPr>
          <p:nvPr/>
        </p:nvSpPr>
        <p:spPr bwMode="auto">
          <a:xfrm>
            <a:off x="8579698" y="3553381"/>
            <a:ext cx="2230754" cy="834609"/>
          </a:xfrm>
          <a:prstGeom prst="wedgeRoundRectCallout">
            <a:avLst>
              <a:gd name="adj1" fmla="val 64168"/>
              <a:gd name="adj2" fmla="val -70997"/>
              <a:gd name="adj3" fmla="val 16667"/>
            </a:avLst>
          </a:prstGeom>
          <a:solidFill>
            <a:srgbClr val="FFFFFF"/>
          </a:solidFill>
          <a:ln w="9525" algn="ctr">
            <a:solidFill>
              <a:srgbClr val="FF0000"/>
            </a:solidFill>
            <a:round/>
          </a:ln>
        </p:spPr>
        <p:txBody>
          <a:bodyPr anchor="ctr"/>
          <a:lstStyle/>
          <a:p>
            <a:pPr algn="ctr" eaLnBrk="0" hangingPunct="0">
              <a:spcBef>
                <a:spcPts val="0"/>
              </a:spcBef>
              <a:spcAft>
                <a:spcPts val="0"/>
              </a:spcAft>
              <a:defRPr/>
            </a:pPr>
            <a:r>
              <a:rPr lang="zh-CN" altLang="en-US" sz="1400" b="1" kern="0" dirty="0" smtClean="0">
                <a:solidFill>
                  <a:srgbClr val="FF0000"/>
                </a:solidFill>
                <a:latin typeface="Verdana" panose="020B0604030504040204" pitchFamily="34" charset="0"/>
                <a:sym typeface="+mn-ea"/>
              </a:rPr>
              <a:t>已报价产品可以点击【参与报价】按钮修改报价</a:t>
            </a:r>
            <a:endParaRPr lang="zh-CN" altLang="en-US" sz="1400" b="1" kern="0" dirty="0">
              <a:solidFill>
                <a:srgbClr val="FF0000"/>
              </a:solidFill>
              <a:latin typeface="Verdana" panose="020B0604030504040204" pitchFamily="34" charset="0"/>
              <a:sym typeface="+mn-ea"/>
            </a:endParaRPr>
          </a:p>
        </p:txBody>
      </p:sp>
      <p:sp>
        <p:nvSpPr>
          <p:cNvPr id="12" name="矩形: 圆角 5"/>
          <p:cNvSpPr/>
          <p:nvPr/>
        </p:nvSpPr>
        <p:spPr>
          <a:xfrm>
            <a:off x="11581130" y="2464275"/>
            <a:ext cx="610870" cy="260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标注 3"/>
          <p:cNvSpPr>
            <a:spLocks noChangeArrowheads="1"/>
          </p:cNvSpPr>
          <p:nvPr/>
        </p:nvSpPr>
        <p:spPr bwMode="auto">
          <a:xfrm>
            <a:off x="8774103" y="1497236"/>
            <a:ext cx="2770311" cy="878823"/>
          </a:xfrm>
          <a:prstGeom prst="wedgeRoundRectCallout">
            <a:avLst>
              <a:gd name="adj1" fmla="val 53833"/>
              <a:gd name="adj2" fmla="val 78054"/>
              <a:gd name="adj3" fmla="val 16667"/>
            </a:avLst>
          </a:prstGeom>
          <a:solidFill>
            <a:srgbClr val="FFFFFF"/>
          </a:solidFill>
          <a:ln w="9525" algn="ctr">
            <a:solidFill>
              <a:srgbClr val="FF0000"/>
            </a:solidFill>
            <a:round/>
          </a:ln>
        </p:spPr>
        <p:txBody>
          <a:bodyPr anchor="ctr"/>
          <a:lstStyle/>
          <a:p>
            <a:pPr eaLnBrk="0" hangingPunct="0">
              <a:spcBef>
                <a:spcPts val="0"/>
              </a:spcBef>
              <a:spcAft>
                <a:spcPts val="0"/>
              </a:spcAft>
              <a:defRPr/>
            </a:pPr>
            <a:r>
              <a:rPr lang="en-US" altLang="zh-CN" sz="1400" b="1" kern="0" dirty="0" smtClean="0">
                <a:solidFill>
                  <a:srgbClr val="FF0000"/>
                </a:solidFill>
                <a:latin typeface="Verdana" panose="020B0604030504040204" pitchFamily="34" charset="0"/>
                <a:sym typeface="+mn-ea"/>
              </a:rPr>
              <a:t>5.</a:t>
            </a:r>
            <a:r>
              <a:rPr lang="zh-CN" altLang="en-US" sz="1400" b="1" kern="0" dirty="0" smtClean="0">
                <a:solidFill>
                  <a:srgbClr val="FF0000"/>
                </a:solidFill>
                <a:latin typeface="Verdana" panose="020B0604030504040204" pitchFamily="34" charset="0"/>
                <a:sym typeface="+mn-ea"/>
              </a:rPr>
              <a:t>点击【提交】按钮提交所有产品报价信息</a:t>
            </a:r>
            <a:endParaRPr lang="en-US" altLang="zh-CN" sz="1400" b="1" kern="0" dirty="0" smtClean="0">
              <a:solidFill>
                <a:srgbClr val="FF0000"/>
              </a:solidFill>
              <a:latin typeface="Verdana" panose="020B0604030504040204" pitchFamily="34" charset="0"/>
              <a:sym typeface="+mn-ea"/>
            </a:endParaRPr>
          </a:p>
          <a:p>
            <a:pPr eaLnBrk="0" hangingPunct="0">
              <a:spcBef>
                <a:spcPts val="0"/>
              </a:spcBef>
              <a:spcAft>
                <a:spcPts val="0"/>
              </a:spcAft>
              <a:defRPr/>
            </a:pPr>
            <a:r>
              <a:rPr lang="zh-CN" altLang="en-US" sz="1400" b="1" kern="0" dirty="0" smtClean="0">
                <a:solidFill>
                  <a:srgbClr val="0070C0"/>
                </a:solidFill>
                <a:latin typeface="Verdana" panose="020B0604030504040204" pitchFamily="34" charset="0"/>
                <a:sym typeface="+mn-ea"/>
              </a:rPr>
              <a:t>注：未提交视为放弃，已提交不可撤回更改。</a:t>
            </a:r>
          </a:p>
        </p:txBody>
      </p:sp>
    </p:spTree>
    <p:extLst>
      <p:ext uri="{BB962C8B-B14F-4D97-AF65-F5344CB8AC3E}">
        <p14:creationId xmlns:p14="http://schemas.microsoft.com/office/powerpoint/2010/main" val="20552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36c08e0-ad72-4661-8aa5-d4db1f045ea0"/>
  <p:tag name="COMMONDATA" val="eyJoZGlkIjoiY2RkMmZmNjQ1YmZlYzM0NWVjMmFlOWVhYWI1MmE4NWU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282</Words>
  <Application>Microsoft Office PowerPoint</Application>
  <PresentationFormat>宽屏</PresentationFormat>
  <Paragraphs>27</Paragraphs>
  <Slides>10</Slides>
  <Notes>6</Notes>
  <HiddenSlides>0</HiddenSlides>
  <MMClips>0</MMClips>
  <ScaleCrop>false</ScaleCrop>
  <HeadingPairs>
    <vt:vector size="6" baseType="variant">
      <vt:variant>
        <vt:lpstr>已用的字体</vt:lpstr>
      </vt:variant>
      <vt:variant>
        <vt:i4>6</vt:i4>
      </vt:variant>
      <vt:variant>
        <vt:lpstr>主题</vt:lpstr>
      </vt:variant>
      <vt:variant>
        <vt:i4>6</vt:i4>
      </vt:variant>
      <vt:variant>
        <vt:lpstr>幻灯片标题</vt:lpstr>
      </vt:variant>
      <vt:variant>
        <vt:i4>10</vt:i4>
      </vt:variant>
    </vt:vector>
  </HeadingPairs>
  <TitlesOfParts>
    <vt:vector size="22" baseType="lpstr">
      <vt:lpstr>宋体</vt:lpstr>
      <vt:lpstr>微软雅黑</vt:lpstr>
      <vt:lpstr>Arial</vt:lpstr>
      <vt:lpstr>Calibri</vt:lpstr>
      <vt:lpstr>Calibri Light</vt:lpstr>
      <vt:lpstr>Verdana</vt:lpstr>
      <vt:lpstr>Office 主题</vt:lpstr>
      <vt:lpstr>1_自定义设计方案</vt:lpstr>
      <vt:lpstr>自定义设计方案</vt:lpstr>
      <vt:lpstr>2_自定义设计方案</vt:lpstr>
      <vt:lpstr>3_自定义设计方案</vt:lpstr>
      <vt:lpstr>4_自定义设计方案</vt:lpstr>
      <vt:lpstr>PowerPoint 演示文稿</vt:lpstr>
      <vt:lpstr>供应价填报</vt:lpstr>
      <vt:lpstr>供应价填报</vt:lpstr>
      <vt:lpstr>供应价填报</vt:lpstr>
      <vt:lpstr>供应价填报</vt:lpstr>
      <vt:lpstr>供应价填报</vt:lpstr>
      <vt:lpstr>供应价填报</vt:lpstr>
      <vt:lpstr>供应价填报</vt:lpstr>
      <vt:lpstr>供应价填报</vt:lpstr>
      <vt:lpstr>PowerPoint 演示文稿</vt:lpstr>
    </vt:vector>
  </TitlesOfParts>
  <Company>www.dadighost.com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YXL</dc:creator>
  <cp:lastModifiedBy>Windows User</cp:lastModifiedBy>
  <cp:revision>747</cp:revision>
  <dcterms:created xsi:type="dcterms:W3CDTF">2017-12-20T16:14:00Z</dcterms:created>
  <dcterms:modified xsi:type="dcterms:W3CDTF">2023-07-31T07:35:41Z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A7D5753195704039B2F8D5F94623CC9D</vt:lpwstr>
  </property>
</Properties>
</file>