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4" r:id="rId3"/>
    <p:sldMasterId id="2147483656" r:id="rId4"/>
    <p:sldMasterId id="2147483659" r:id="rId5"/>
    <p:sldMasterId id="2147483662" r:id="rId6"/>
  </p:sldMasterIdLst>
  <p:notesMasterIdLst>
    <p:notesMasterId r:id="rId18"/>
  </p:notesMasterIdLst>
  <p:handoutMasterIdLst>
    <p:handoutMasterId r:id="rId19"/>
  </p:handoutMasterIdLst>
  <p:sldIdLst>
    <p:sldId id="718" r:id="rId7"/>
    <p:sldId id="683" r:id="rId8"/>
    <p:sldId id="719" r:id="rId9"/>
    <p:sldId id="702" r:id="rId10"/>
    <p:sldId id="704" r:id="rId11"/>
    <p:sldId id="703" r:id="rId12"/>
    <p:sldId id="720" r:id="rId13"/>
    <p:sldId id="706" r:id="rId14"/>
    <p:sldId id="705" r:id="rId15"/>
    <p:sldId id="707" r:id="rId16"/>
    <p:sldId id="261" r:id="rId17"/>
  </p:sldIdLst>
  <p:sldSz cx="12192000" cy="6858000"/>
  <p:notesSz cx="7104063" cy="10234613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5244"/>
  </p:normalViewPr>
  <p:slideViewPr>
    <p:cSldViewPr snapToGrid="0" showGuides="1">
      <p:cViewPr varScale="1">
        <p:scale>
          <a:sx n="111" d="100"/>
          <a:sy n="111" d="100"/>
        </p:scale>
        <p:origin x="492" y="72"/>
      </p:cViewPr>
      <p:guideLst>
        <p:guide orient="horz" pos="2024"/>
        <p:guide pos="29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029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92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924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601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340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744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9762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431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692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179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34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3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0.xml"/><Relationship Id="rId7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1462659"/>
            <a:ext cx="9775825" cy="2122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配方颗粒产品申报操作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013331" y="4601980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申报企业用户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400" y="898525"/>
            <a:ext cx="12141200" cy="50609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717169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配方颗粒产品申报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: 圆角 5"/>
          <p:cNvSpPr/>
          <p:nvPr>
            <p:custDataLst>
              <p:tags r:id="rId2"/>
            </p:custDataLst>
          </p:nvPr>
        </p:nvSpPr>
        <p:spPr>
          <a:xfrm>
            <a:off x="10982960" y="3129280"/>
            <a:ext cx="759460" cy="5022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90715" y="2101215"/>
            <a:ext cx="2680970" cy="837565"/>
          </a:xfrm>
          <a:prstGeom prst="wedgeRoundRectCallout">
            <a:avLst>
              <a:gd name="adj1" fmla="val 95902"/>
              <a:gd name="adj2" fmla="val 7471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已申报产品未审核前可操作【撤回】，【修改】及查看【详情】</a:t>
            </a:r>
          </a:p>
        </p:txBody>
      </p:sp>
      <p:sp>
        <p:nvSpPr>
          <p:cNvPr id="5" name="矩形: 圆角 5"/>
          <p:cNvSpPr/>
          <p:nvPr>
            <p:custDataLst>
              <p:tags r:id="rId4"/>
            </p:custDataLst>
          </p:nvPr>
        </p:nvSpPr>
        <p:spPr>
          <a:xfrm>
            <a:off x="10986135" y="3932555"/>
            <a:ext cx="759460" cy="5022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标注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0715" y="3932555"/>
            <a:ext cx="2680970" cy="837565"/>
          </a:xfrm>
          <a:prstGeom prst="wedgeRoundRectCallout">
            <a:avLst>
              <a:gd name="adj1" fmla="val 97441"/>
              <a:gd name="adj2" fmla="val -3332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未申报产品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可操作【删除】，查看【详情】，</a:t>
            </a:r>
            <a:r>
              <a:rPr lang="zh-CN" altLang="en-US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【修改】并提交申报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375" y="895350"/>
            <a:ext cx="12033250" cy="50673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699262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配方颗粒产品申报</a:t>
            </a: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1630270" y="2655920"/>
            <a:ext cx="2138425" cy="559435"/>
          </a:xfrm>
          <a:prstGeom prst="wedgeRoundRectCallout">
            <a:avLst>
              <a:gd name="adj1" fmla="val -58409"/>
              <a:gd name="adj2" fmla="val -13474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选择【中药饮片管理】模块进入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696341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配方颗粒产品申报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云形 8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defRPr/>
            </a:pPr>
            <a:r>
              <a:rPr lang="zh-CN" altLang="en-US" sz="32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国标</a:t>
            </a:r>
            <a:r>
              <a:rPr lang="en-US" altLang="zh-CN" sz="32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/</a:t>
            </a:r>
            <a:r>
              <a:rPr lang="zh-CN" altLang="en-US" sz="32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省标产品申报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850" y="889635"/>
            <a:ext cx="12122150" cy="5516245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699262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配方颗粒产品申报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圆角矩形标注 3"/>
          <p:cNvSpPr>
            <a:spLocks noChangeArrowheads="1"/>
          </p:cNvSpPr>
          <p:nvPr/>
        </p:nvSpPr>
        <p:spPr bwMode="auto">
          <a:xfrm>
            <a:off x="7611679" y="3298824"/>
            <a:ext cx="2762915" cy="697865"/>
          </a:xfrm>
          <a:prstGeom prst="wedgeRoundRectCallout">
            <a:avLst>
              <a:gd name="adj1" fmla="val 61376"/>
              <a:gd name="adj2" fmla="val -14335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点击【选择国标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/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省标产品申报】按钮，进入选择产品页面</a:t>
            </a:r>
          </a:p>
        </p:txBody>
      </p:sp>
      <p:sp>
        <p:nvSpPr>
          <p:cNvPr id="8" name="矩形: 圆角 5"/>
          <p:cNvSpPr/>
          <p:nvPr>
            <p:custDataLst>
              <p:tags r:id="rId2"/>
            </p:custDataLst>
          </p:nvPr>
        </p:nvSpPr>
        <p:spPr>
          <a:xfrm>
            <a:off x="10180320" y="2369185"/>
            <a:ext cx="1097915" cy="30099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标注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21890" y="3013710"/>
            <a:ext cx="2184293" cy="697865"/>
          </a:xfrm>
          <a:prstGeom prst="wedgeRoundRectCallout">
            <a:avLst>
              <a:gd name="adj1" fmla="val -92616"/>
              <a:gd name="adj2" fmla="val -16182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点击【申报管理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-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配方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颗粒产品申报】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6050" y="704850"/>
            <a:ext cx="11899900" cy="54483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732155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配方颗粒产品申报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圆角矩形标注 3"/>
          <p:cNvSpPr>
            <a:spLocks noChangeArrowheads="1"/>
          </p:cNvSpPr>
          <p:nvPr/>
        </p:nvSpPr>
        <p:spPr bwMode="auto">
          <a:xfrm>
            <a:off x="6224905" y="4075430"/>
            <a:ext cx="2919095" cy="885825"/>
          </a:xfrm>
          <a:prstGeom prst="wedgeRoundRectCallout">
            <a:avLst>
              <a:gd name="adj1" fmla="val 105993"/>
              <a:gd name="adj2" fmla="val -885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点击【申报】进入基本信息填写页面</a:t>
            </a:r>
          </a:p>
        </p:txBody>
      </p:sp>
      <p:sp>
        <p:nvSpPr>
          <p:cNvPr id="7" name="矩形: 圆角 5"/>
          <p:cNvSpPr/>
          <p:nvPr>
            <p:custDataLst>
              <p:tags r:id="rId2"/>
            </p:custDataLst>
          </p:nvPr>
        </p:nvSpPr>
        <p:spPr>
          <a:xfrm>
            <a:off x="2552065" y="2774315"/>
            <a:ext cx="2365375" cy="300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: 圆角 5"/>
          <p:cNvSpPr/>
          <p:nvPr>
            <p:custDataLst>
              <p:tags r:id="rId3"/>
            </p:custDataLst>
          </p:nvPr>
        </p:nvSpPr>
        <p:spPr>
          <a:xfrm>
            <a:off x="10887075" y="4283710"/>
            <a:ext cx="570230" cy="300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标注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46115" y="2774315"/>
            <a:ext cx="2919095" cy="885825"/>
          </a:xfrm>
          <a:prstGeom prst="wedgeRoundRectCallout">
            <a:avLst>
              <a:gd name="adj1" fmla="val -76604"/>
              <a:gd name="adj2" fmla="val -3602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注意：备案方式为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非北京备案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的产品无法操作【申报】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1450" y="539750"/>
            <a:ext cx="12020550" cy="57785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708279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配方颗粒产品申报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圆角矩形标注 3"/>
          <p:cNvSpPr>
            <a:spLocks noChangeArrowheads="1"/>
          </p:cNvSpPr>
          <p:nvPr/>
        </p:nvSpPr>
        <p:spPr bwMode="auto">
          <a:xfrm>
            <a:off x="5222875" y="3145155"/>
            <a:ext cx="2799715" cy="568325"/>
          </a:xfrm>
          <a:prstGeom prst="wedgeRoundRectCallout">
            <a:avLst>
              <a:gd name="adj1" fmla="val -71002"/>
              <a:gd name="adj2" fmla="val 14284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填写申报产品信息并上传北京上市备案文件</a:t>
            </a: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>
          <a:xfrm>
            <a:off x="2428240" y="4473575"/>
            <a:ext cx="4771390" cy="1356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: 圆角 5"/>
          <p:cNvSpPr/>
          <p:nvPr>
            <p:custDataLst>
              <p:tags r:id="rId3"/>
            </p:custDataLst>
          </p:nvPr>
        </p:nvSpPr>
        <p:spPr>
          <a:xfrm>
            <a:off x="10327640" y="5906135"/>
            <a:ext cx="961390" cy="260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标注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17915" y="3909695"/>
            <a:ext cx="3107055" cy="1215390"/>
          </a:xfrm>
          <a:prstGeom prst="wedgeRoundRectCallout">
            <a:avLst>
              <a:gd name="adj1" fmla="val 8716"/>
              <a:gd name="adj2" fmla="val 11269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点击【保存】保存申报产品成功。</a:t>
            </a: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</a:b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或直接点击【申报】提交产品申报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696341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配方颗粒产品申报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云形 8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defRPr/>
            </a:pPr>
            <a:r>
              <a:rPr lang="zh-CN" altLang="en-US" sz="32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企标产品</a:t>
            </a:r>
            <a:r>
              <a:rPr lang="zh-CN" altLang="en-US" sz="3200" dirty="0" smtClean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申报</a:t>
            </a:r>
            <a:endParaRPr lang="zh-CN" altLang="en-US" sz="3200" dirty="0">
              <a:solidFill>
                <a:prstClr val="white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7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875" y="1079500"/>
            <a:ext cx="12160250" cy="46990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7032625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配方颗粒产品申报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: 圆角 5"/>
          <p:cNvSpPr/>
          <p:nvPr>
            <p:custDataLst>
              <p:tags r:id="rId2"/>
            </p:custDataLst>
          </p:nvPr>
        </p:nvSpPr>
        <p:spPr>
          <a:xfrm>
            <a:off x="11188700" y="2360930"/>
            <a:ext cx="875665" cy="260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63840" y="3641725"/>
            <a:ext cx="2680970" cy="837565"/>
          </a:xfrm>
          <a:prstGeom prst="wedgeRoundRectCallout">
            <a:avLst>
              <a:gd name="adj1" fmla="val 73377"/>
              <a:gd name="adj2" fmla="val -17577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企标产品可点击【新增企标产品申报】进入产品申报页面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100" y="977900"/>
            <a:ext cx="12115800" cy="49022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758063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配方颗粒产品申报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矩形: 圆角 5"/>
          <p:cNvSpPr/>
          <p:nvPr>
            <p:custDataLst>
              <p:tags r:id="rId2"/>
            </p:custDataLst>
          </p:nvPr>
        </p:nvSpPr>
        <p:spPr>
          <a:xfrm>
            <a:off x="10201275" y="4914900"/>
            <a:ext cx="855345" cy="260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53050" y="3693160"/>
            <a:ext cx="3517900" cy="1297305"/>
          </a:xfrm>
          <a:prstGeom prst="wedgeRoundRectCallout">
            <a:avLst>
              <a:gd name="adj1" fmla="val 85956"/>
              <a:gd name="adj2" fmla="val 4192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填写产品相关信息后并点击【保存】保存产品信息成功。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或直接点击【申报】提交产品申报。</a:t>
            </a:r>
          </a:p>
        </p:txBody>
      </p:sp>
      <p:sp>
        <p:nvSpPr>
          <p:cNvPr id="6" name="矩形: 圆角 5"/>
          <p:cNvSpPr/>
          <p:nvPr>
            <p:custDataLst>
              <p:tags r:id="rId4"/>
            </p:custDataLst>
          </p:nvPr>
        </p:nvSpPr>
        <p:spPr>
          <a:xfrm>
            <a:off x="179070" y="1962785"/>
            <a:ext cx="922655" cy="260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89964f3-a560-4e6d-9e32-5a7afabbcabd"/>
  <p:tag name="COMMONDATA" val="eyJoZGlkIjoiZmE5N2UwM2RmZTk2NzlkMGQ5NWI2YTU1ZjNiMzc5Yj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219</Words>
  <Application>Microsoft Office PowerPoint</Application>
  <PresentationFormat>宽屏</PresentationFormat>
  <Paragraphs>28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华文新魏</vt:lpstr>
      <vt:lpstr>宋体</vt:lpstr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PowerPoint 演示文稿</vt:lpstr>
      <vt:lpstr>配方颗粒产品申报</vt:lpstr>
      <vt:lpstr>配方颗粒产品申报</vt:lpstr>
      <vt:lpstr>配方颗粒产品申报</vt:lpstr>
      <vt:lpstr>配方颗粒产品申报</vt:lpstr>
      <vt:lpstr>配方颗粒产品申报</vt:lpstr>
      <vt:lpstr>配方颗粒产品申报</vt:lpstr>
      <vt:lpstr>配方颗粒产品申报</vt:lpstr>
      <vt:lpstr>配方颗粒产品申报</vt:lpstr>
      <vt:lpstr>配方颗粒产品申报</vt:lpstr>
      <vt:lpstr>PowerPoint 演示文稿</vt:lpstr>
    </vt:vector>
  </TitlesOfParts>
  <Company>www.dadighost.com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Windows User</cp:lastModifiedBy>
  <cp:revision>761</cp:revision>
  <dcterms:created xsi:type="dcterms:W3CDTF">2017-12-20T16:14:00Z</dcterms:created>
  <dcterms:modified xsi:type="dcterms:W3CDTF">2023-07-07T08:33:06Z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76ADEB65B34C450584BB453FDBC43C49_13</vt:lpwstr>
  </property>
</Properties>
</file>