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4.xml" ContentType="application/vnd.openxmlformats-officedocument.theme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5.xml" ContentType="application/vnd.openxmlformats-officedocument.theme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6.xml" ContentType="application/vnd.openxmlformats-officedocument.theme+xml"/>
  <Override PartName="/ppt/theme/theme7.xml" ContentType="application/vnd.openxmlformats-officedocument.theme+xml"/>
  <Override PartName="/ppt/theme/theme8.xml" ContentType="application/vnd.openxmlformats-officedocument.them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notesSlides/notesSlide1.xml" ContentType="application/vnd.openxmlformats-officedocument.presentationml.notesSlide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notesSlides/notesSlide2.xml" ContentType="application/vnd.openxmlformats-officedocument.presentationml.notesSlide+xml"/>
  <Override PartName="/ppt/tags/tag7.xml" ContentType="application/vnd.openxmlformats-officedocument.presentationml.tags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50" r:id="rId2"/>
    <p:sldMasterId id="2147483655" r:id="rId3"/>
    <p:sldMasterId id="2147483657" r:id="rId4"/>
    <p:sldMasterId id="2147483660" r:id="rId5"/>
    <p:sldMasterId id="2147483663" r:id="rId6"/>
  </p:sldMasterIdLst>
  <p:notesMasterIdLst>
    <p:notesMasterId r:id="rId19"/>
  </p:notesMasterIdLst>
  <p:handoutMasterIdLst>
    <p:handoutMasterId r:id="rId20"/>
  </p:handoutMasterIdLst>
  <p:sldIdLst>
    <p:sldId id="272" r:id="rId7"/>
    <p:sldId id="717" r:id="rId8"/>
    <p:sldId id="706" r:id="rId9"/>
    <p:sldId id="707" r:id="rId10"/>
    <p:sldId id="710" r:id="rId11"/>
    <p:sldId id="713" r:id="rId12"/>
    <p:sldId id="715" r:id="rId13"/>
    <p:sldId id="714" r:id="rId14"/>
    <p:sldId id="718" r:id="rId15"/>
    <p:sldId id="719" r:id="rId16"/>
    <p:sldId id="720" r:id="rId17"/>
    <p:sldId id="261" r:id="rId18"/>
  </p:sldIdLst>
  <p:sldSz cx="12192000" cy="6858000"/>
  <p:notesSz cx="7104063" cy="10234613"/>
  <p:custDataLst>
    <p:tags r:id="rId21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Tx/>
      <a:buNone/>
      <a:defRPr b="0" i="0" u="none" kern="1200" baseline="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Tx/>
      <a:buNone/>
      <a:defRPr b="0" i="0" u="none" kern="1200" baseline="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Tx/>
      <a:buNone/>
      <a:defRPr b="0" i="0" u="none" kern="1200" baseline="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Tx/>
      <a:buNone/>
      <a:defRPr b="0" i="0" u="none" kern="1200" baseline="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Tx/>
      <a:buNone/>
      <a:defRPr b="0" i="0" u="none" kern="1200" baseline="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Tx/>
      <a:buNone/>
      <a:defRPr b="0" i="0" u="none" kern="1200" baseline="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Tx/>
      <a:buNone/>
      <a:defRPr b="0" i="0" u="none" kern="1200" baseline="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Tx/>
      <a:buNone/>
      <a:defRPr b="0" i="0" u="none" kern="1200" baseline="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Tx/>
      <a:buNone/>
      <a:defRPr b="0" i="0" u="none" kern="1200" baseline="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083" userDrawn="1">
          <p15:clr>
            <a:srgbClr val="A4A3A4"/>
          </p15:clr>
        </p15:guide>
        <p15:guide id="2" pos="2899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3505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87"/>
    <p:restoredTop sz="95244"/>
  </p:normalViewPr>
  <p:slideViewPr>
    <p:cSldViewPr snapToGrid="0" showGuides="1">
      <p:cViewPr varScale="1">
        <p:scale>
          <a:sx n="95" d="100"/>
          <a:sy n="95" d="100"/>
        </p:scale>
        <p:origin x="163" y="77"/>
      </p:cViewPr>
      <p:guideLst>
        <p:guide orient="horz" pos="2083"/>
        <p:guide pos="2899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3" Type="http://schemas.openxmlformats.org/officeDocument/2006/relationships/slideMaster" Target="slideMasters/slideMaster3.xml"/><Relationship Id="rId21" Type="http://schemas.openxmlformats.org/officeDocument/2006/relationships/tags" Target="tags/tag1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0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5.xml"/><Relationship Id="rId24" Type="http://schemas.openxmlformats.org/officeDocument/2006/relationships/theme" Target="theme/theme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9.xml"/><Relationship Id="rId23" Type="http://schemas.openxmlformats.org/officeDocument/2006/relationships/viewProps" Target="viewProps.xml"/><Relationship Id="rId10" Type="http://schemas.openxmlformats.org/officeDocument/2006/relationships/slide" Target="slides/slide4.xml"/><Relationship Id="rId19" Type="http://schemas.openxmlformats.org/officeDocument/2006/relationships/notesMaster" Target="notesMasters/notesMaster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8163" cy="5127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defRPr sz="1245" noProof="1"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245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4024313" y="0"/>
            <a:ext cx="3078163" cy="5127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defRPr sz="1245" noProof="1">
                <a:latin typeface="+mn-lt"/>
                <a:ea typeface="+mn-ea"/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245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9720263"/>
            <a:ext cx="3078163" cy="5143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defRPr sz="1245" noProof="1"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245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4024313" y="9720263"/>
            <a:ext cx="3078163" cy="51435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/>
          <a:lstStyle>
            <a:lvl1pPr algn="r" eaLnBrk="1" hangingPunct="1">
              <a:defRPr sz="1200" noProof="1" smtClean="0"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7F76F625-63F9-4A3E-BF8F-C5B910E59946}" type="slidenum">
              <a:rPr kumimoji="0" altLang="en-US" sz="1200" b="0" i="0" u="none" strike="noStrike" kern="1200" cap="none" spc="0" normalizeH="0" baseline="0" noProof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kumimoji="0" lang="zh-CN" altLang="en-US" sz="12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7415591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8163" cy="5127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hangingPunct="1">
              <a:defRPr sz="1200"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4024313" y="0"/>
            <a:ext cx="3078163" cy="5127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hangingPunct="1">
              <a:defRPr sz="1200"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481013" y="1279525"/>
            <a:ext cx="6140450" cy="34544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709613" y="4926013"/>
            <a:ext cx="5683250" cy="402907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单击此处编辑母版文本样式</a:t>
            </a:r>
          </a:p>
          <a:p>
            <a:pPr marL="457200" marR="0" lvl="1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第二级</a:t>
            </a:r>
          </a:p>
          <a:p>
            <a:pPr marL="914400" marR="0" lvl="2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第三级</a:t>
            </a:r>
          </a:p>
          <a:p>
            <a:pPr marL="1371600" marR="0" lvl="3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第四级</a:t>
            </a:r>
          </a:p>
          <a:p>
            <a:pPr marL="1828800" marR="0" lvl="4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9720263"/>
            <a:ext cx="3078163" cy="5143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hangingPunct="1">
              <a:defRPr sz="1200"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4024313" y="9720263"/>
            <a:ext cx="3078163" cy="51435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/>
          <a:lstStyle>
            <a:lvl1pPr algn="r" eaLnBrk="1" hangingPunct="1">
              <a:defRPr sz="1200" smtClean="0"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77DF5A40-A4B1-4800-8DE6-A3DE9E24BDEE}" type="slidenum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47306487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ln>
            <a:solidFill>
              <a:srgbClr val="000000"/>
            </a:solidFill>
            <a:miter/>
          </a:ln>
        </p:spPr>
      </p:sp>
      <p:sp>
        <p:nvSpPr>
          <p:cNvPr id="18434" name="备注占位符 2"/>
          <p:cNvSpPr>
            <a:spLocks noGrp="1"/>
          </p:cNvSpPr>
          <p:nvPr>
            <p:ph type="body"/>
          </p:nvPr>
        </p:nvSpPr>
        <p:spPr>
          <a:noFill/>
          <a:ln>
            <a:noFill/>
          </a:ln>
        </p:spPr>
        <p:txBody>
          <a:bodyPr wrap="square" lIns="91440" tIns="45720" rIns="91440" bIns="45720" anchor="t" anchorCtr="0"/>
          <a:lstStyle/>
          <a:p>
            <a:pPr lvl="0"/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58141744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ln>
            <a:solidFill>
              <a:srgbClr val="000000"/>
            </a:solidFill>
            <a:miter/>
          </a:ln>
        </p:spPr>
      </p:sp>
      <p:sp>
        <p:nvSpPr>
          <p:cNvPr id="18434" name="备注占位符 2"/>
          <p:cNvSpPr>
            <a:spLocks noGrp="1"/>
          </p:cNvSpPr>
          <p:nvPr>
            <p:ph type="body"/>
          </p:nvPr>
        </p:nvSpPr>
        <p:spPr>
          <a:noFill/>
          <a:ln>
            <a:noFill/>
          </a:ln>
        </p:spPr>
        <p:txBody>
          <a:bodyPr wrap="square" lIns="91440" tIns="45720" rIns="91440" bIns="45720" anchor="t" anchorCtr="0"/>
          <a:lstStyle/>
          <a:p>
            <a:pPr lvl="0"/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52763836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ln>
            <a:solidFill>
              <a:srgbClr val="000000"/>
            </a:solidFill>
            <a:miter/>
          </a:ln>
        </p:spPr>
      </p:sp>
      <p:sp>
        <p:nvSpPr>
          <p:cNvPr id="18434" name="备注占位符 2"/>
          <p:cNvSpPr>
            <a:spLocks noGrp="1"/>
          </p:cNvSpPr>
          <p:nvPr>
            <p:ph type="body"/>
          </p:nvPr>
        </p:nvSpPr>
        <p:spPr>
          <a:noFill/>
          <a:ln>
            <a:noFill/>
          </a:ln>
        </p:spPr>
        <p:txBody>
          <a:bodyPr wrap="square" lIns="91440" tIns="45720" rIns="91440" bIns="45720" anchor="t" anchorCtr="0"/>
          <a:lstStyle/>
          <a:p>
            <a:pPr lvl="0"/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72915264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>
            <a:spLocks noChangeArrowheads="1"/>
          </p:cNvSpPr>
          <p:nvPr/>
        </p:nvSpPr>
        <p:spPr bwMode="auto">
          <a:xfrm>
            <a:off x="4448175" y="6361113"/>
            <a:ext cx="3733800" cy="276225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1" lang="zh-CN" alt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  <a:sym typeface="+mn-ea"/>
              </a:rPr>
              <a:t>技术支持：南京易联阳光信息技术股份有限公司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日期占位符 1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</p:spPr>
        <p:txBody>
          <a:bodyPr/>
          <a:lstStyle>
            <a:lvl1pPr eaLnBrk="1" hangingPunct="1"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9" name="页脚占位符 2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</p:spPr>
        <p:txBody>
          <a:bodyPr/>
          <a:lstStyle>
            <a:lvl1pPr eaLnBrk="1" hangingPunct="1"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0" name="灯片编号占位符 3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</p:spPr>
        <p:txBody>
          <a:bodyPr vert="horz" wrap="square" lIns="91440" tIns="45720" rIns="91440" bIns="45720" numCol="1" anchor="t" anchorCtr="0" compatLnSpc="1"/>
          <a:lstStyle>
            <a:lvl1pPr eaLnBrk="1" hangingPunct="1">
              <a:defRPr smtClean="0"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EC91F3EA-FA84-49C5-96BB-D0C54B8CA000}" type="slidenum"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>
            <a:lvl1pPr eaLnBrk="1" hangingPunct="1">
              <a:buFontTx/>
              <a:buNone/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>
            <a:lvl1pPr eaLnBrk="1" hangingPunct="1">
              <a:buFontTx/>
              <a:buNone/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 vert="horz" wrap="square" lIns="91440" tIns="45720" rIns="91440" bIns="45720" numCol="1" anchor="t" anchorCtr="0" compatLnSpc="1"/>
          <a:lstStyle>
            <a:lvl1pPr eaLnBrk="1" hangingPunct="1">
              <a:defRPr/>
            </a:lvl1pPr>
          </a:lstStyle>
          <a:p>
            <a:fld id="{3BA75235-B6B2-448C-A0E9-59301B13F70A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noProof="1"/>
              <a:t>单击此处编辑母版文本样式</a:t>
            </a:r>
          </a:p>
          <a:p>
            <a:pPr lvl="1"/>
            <a:r>
              <a:rPr lang="zh-CN" altLang="en-US" noProof="1"/>
              <a:t>二级</a:t>
            </a:r>
          </a:p>
          <a:p>
            <a:pPr lvl="2"/>
            <a:r>
              <a:rPr lang="zh-CN" altLang="en-US" noProof="1"/>
              <a:t>三级</a:t>
            </a:r>
          </a:p>
          <a:p>
            <a:pPr lvl="3"/>
            <a:r>
              <a:rPr lang="zh-CN" altLang="en-US" noProof="1"/>
              <a:t>四级</a:t>
            </a:r>
          </a:p>
          <a:p>
            <a:pPr lvl="4"/>
            <a:r>
              <a:rPr lang="zh-CN" altLang="en-US" noProof="1"/>
              <a:t>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0" y="0"/>
            <a:ext cx="0" cy="0"/>
          </a:xfrm>
        </p:spPr>
        <p:txBody>
          <a:bodyPr/>
          <a:lstStyle>
            <a:lvl1pPr eaLnBrk="0" hangingPunct="0">
              <a:buFontTx/>
              <a:buNone/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0" y="0"/>
            <a:ext cx="0" cy="0"/>
          </a:xfrm>
        </p:spPr>
        <p:txBody>
          <a:bodyPr/>
          <a:lstStyle>
            <a:lvl1pPr eaLnBrk="0" hangingPunct="0">
              <a:buFontTx/>
              <a:buNone/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0" y="0"/>
            <a:ext cx="0" cy="0"/>
          </a:xfrm>
        </p:spPr>
        <p:txBody>
          <a:bodyPr vert="horz" wrap="square" lIns="91440" tIns="45720" rIns="91440" bIns="45720" numCol="1" anchor="t" anchorCtr="0" compatLnSpc="1"/>
          <a:lstStyle>
            <a:lvl1pPr>
              <a:defRPr/>
            </a:lvl1pPr>
          </a:lstStyle>
          <a:p>
            <a:fld id="{6BA044DA-DE41-4CF7-A783-6DB370837D01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日期占位符 1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</p:spPr>
        <p:txBody>
          <a:bodyPr/>
          <a:lstStyle>
            <a:lvl1pPr eaLnBrk="1" hangingPunct="1"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8" name="页脚占位符 2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</p:spPr>
        <p:txBody>
          <a:bodyPr/>
          <a:lstStyle>
            <a:lvl1pPr eaLnBrk="1" hangingPunct="1"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9" name="灯片编号占位符 3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</p:spPr>
        <p:txBody>
          <a:bodyPr vert="horz" wrap="square" lIns="91440" tIns="45720" rIns="91440" bIns="45720" numCol="1" anchor="t" anchorCtr="0" compatLnSpc="1"/>
          <a:lstStyle>
            <a:lvl1pPr eaLnBrk="1" hangingPunct="1">
              <a:defRPr smtClean="0"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392F47F4-6F97-4561-ADA2-D15BB2794499}" type="slidenum"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标题和内容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 fontAlgn="base"/>
            <a:r>
              <a:rPr lang="zh-CN" altLang="en-US" strike="noStrike" noProof="1"/>
              <a:t>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7" name="日期占位符 3"/>
          <p:cNvSpPr>
            <a:spLocks noGrp="1"/>
          </p:cNvSpPr>
          <p:nvPr>
            <p:ph type="dt" sz="half" idx="2"/>
          </p:nvPr>
        </p:nvSpPr>
        <p:spPr>
          <a:xfrm>
            <a:off x="0" y="0"/>
            <a:ext cx="0" cy="0"/>
          </a:xfrm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8" name="页脚占位符 4"/>
          <p:cNvSpPr>
            <a:spLocks noGrp="1"/>
          </p:cNvSpPr>
          <p:nvPr>
            <p:ph type="ftr" sz="quarter" idx="3"/>
          </p:nvPr>
        </p:nvSpPr>
        <p:spPr>
          <a:xfrm>
            <a:off x="0" y="0"/>
            <a:ext cx="0" cy="0"/>
          </a:xfrm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9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0" y="0"/>
            <a:ext cx="0" cy="0"/>
          </a:xfrm>
        </p:spPr>
        <p:txBody>
          <a:bodyPr vert="horz" wrap="square" lIns="91440" tIns="45720" rIns="91440" bIns="45720" numCol="1" anchor="t" anchorCtr="0" compatLnSpc="1"/>
          <a:lstStyle>
            <a:lvl1pPr>
              <a:defRPr smtClean="0"/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14B856FF-2129-480E-A4B5-E50F4E2C6289}" type="slidenum"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节标题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fontAlgn="base"/>
            <a:r>
              <a:rPr lang="zh-CN" altLang="en-US" strike="noStrike" noProof="1"/>
              <a:t>编辑母版文本样式</a:t>
            </a:r>
          </a:p>
        </p:txBody>
      </p:sp>
      <p:sp>
        <p:nvSpPr>
          <p:cNvPr id="7" name="日期占位符 3"/>
          <p:cNvSpPr>
            <a:spLocks noGrp="1"/>
          </p:cNvSpPr>
          <p:nvPr>
            <p:ph type="dt" sz="half" idx="2"/>
          </p:nvPr>
        </p:nvSpPr>
        <p:spPr>
          <a:xfrm>
            <a:off x="0" y="0"/>
            <a:ext cx="0" cy="0"/>
          </a:xfrm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8" name="页脚占位符 4"/>
          <p:cNvSpPr>
            <a:spLocks noGrp="1"/>
          </p:cNvSpPr>
          <p:nvPr>
            <p:ph type="ftr" sz="quarter" idx="3"/>
          </p:nvPr>
        </p:nvSpPr>
        <p:spPr>
          <a:xfrm>
            <a:off x="0" y="0"/>
            <a:ext cx="0" cy="0"/>
          </a:xfrm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9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0" y="0"/>
            <a:ext cx="0" cy="0"/>
          </a:xfrm>
        </p:spPr>
        <p:txBody>
          <a:bodyPr vert="horz" wrap="square" lIns="91440" tIns="45720" rIns="91440" bIns="45720" numCol="1" anchor="t" anchorCtr="0" compatLnSpc="1"/>
          <a:lstStyle>
            <a:lvl1pPr>
              <a:defRPr smtClean="0"/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65FAEB42-A73F-4F10-83F1-DBCF26DCCCCD}" type="slidenum"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1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</p:spPr>
        <p:txBody>
          <a:bodyPr/>
          <a:lstStyle>
            <a:lvl1pPr eaLnBrk="1" hangingPunct="1"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页脚占位符 2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</p:spPr>
        <p:txBody>
          <a:bodyPr/>
          <a:lstStyle>
            <a:lvl1pPr eaLnBrk="1" hangingPunct="1"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灯片编号占位符 3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</p:spPr>
        <p:txBody>
          <a:bodyPr vert="horz" wrap="square" lIns="91440" tIns="45720" rIns="91440" bIns="45720" numCol="1" anchor="t" anchorCtr="0" compatLnSpc="1"/>
          <a:lstStyle>
            <a:lvl1pPr eaLnBrk="1" hangingPunct="1">
              <a:defRPr smtClean="0"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11F4158C-EE30-490B-AE03-7CDEF377AE6B}" type="slidenum"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7" Type="http://schemas.openxmlformats.org/officeDocument/2006/relationships/image" Target="../media/image3.png"/><Relationship Id="rId2" Type="http://schemas.openxmlformats.org/officeDocument/2006/relationships/slideLayout" Target="../slideLayouts/slideLayout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png"/><Relationship Id="rId5" Type="http://schemas.openxmlformats.org/officeDocument/2006/relationships/theme" Target="../theme/theme2.xml"/><Relationship Id="rId4" Type="http://schemas.openxmlformats.org/officeDocument/2006/relationships/slideLayout" Target="../slideLayouts/slideLayout5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4.jpeg"/><Relationship Id="rId4" Type="http://schemas.openxmlformats.org/officeDocument/2006/relationships/image" Target="../media/image2.png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theme" Target="../theme/theme4.xml"/><Relationship Id="rId2" Type="http://schemas.openxmlformats.org/officeDocument/2006/relationships/slideLayout" Target="../slideLayouts/slideLayout8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theme" Target="../theme/theme5.xml"/><Relationship Id="rId2" Type="http://schemas.openxmlformats.org/officeDocument/2006/relationships/slideLayout" Target="../slideLayouts/slideLayout10.xml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2.png"/><Relationship Id="rId4" Type="http://schemas.openxmlformats.org/officeDocument/2006/relationships/image" Target="../media/image3.png"/></Relationships>
</file>

<file path=ppt/slideMasters/_rels/slideMaster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theme" Target="../theme/theme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图片 5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5pPr>
      <a:lvl6pPr marL="4572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6pPr>
      <a:lvl7pPr marL="9144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7pPr>
      <a:lvl8pPr marL="13716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8pPr>
      <a:lvl9pPr marL="18288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图片 2"/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0" y="0"/>
            <a:ext cx="12192000" cy="113347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052" name="文本框 6"/>
          <p:cNvSpPr txBox="1">
            <a:spLocks noChangeArrowheads="1"/>
          </p:cNvSpPr>
          <p:nvPr/>
        </p:nvSpPr>
        <p:spPr bwMode="auto">
          <a:xfrm>
            <a:off x="4146550" y="6154738"/>
            <a:ext cx="4616450" cy="277813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1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  <a:sym typeface="+mn-ea"/>
              </a:rPr>
              <a:t>版权所有：北京市医药集中采购服务中心</a:t>
            </a:r>
            <a:r>
              <a:rPr kumimoji="1" lang="en-US" altLang="zh-CN" sz="1200" b="0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  <a:sym typeface="+mn-ea"/>
              </a:rPr>
              <a:t>  ©2018 All rights reserved</a:t>
            </a:r>
            <a:endParaRPr kumimoji="1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  <a:sym typeface="+mn-ea"/>
            </a:endParaRPr>
          </a:p>
        </p:txBody>
      </p:sp>
      <p:sp>
        <p:nvSpPr>
          <p:cNvPr id="2053" name="文本框 7"/>
          <p:cNvSpPr txBox="1">
            <a:spLocks noChangeArrowheads="1"/>
          </p:cNvSpPr>
          <p:nvPr/>
        </p:nvSpPr>
        <p:spPr bwMode="auto">
          <a:xfrm>
            <a:off x="4598988" y="6486525"/>
            <a:ext cx="3732213" cy="276225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1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  <a:sym typeface="+mn-ea"/>
              </a:rPr>
              <a:t>技术支持：北京医讯达科技有限公司 </a:t>
            </a:r>
          </a:p>
        </p:txBody>
      </p:sp>
      <p:pic>
        <p:nvPicPr>
          <p:cNvPr id="2" name="图片 1"/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0" y="6432550"/>
            <a:ext cx="12192000" cy="414338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054" name="矩形 6"/>
          <p:cNvSpPr>
            <a:spLocks noChangeArrowheads="1"/>
          </p:cNvSpPr>
          <p:nvPr/>
        </p:nvSpPr>
        <p:spPr bwMode="auto">
          <a:xfrm>
            <a:off x="8416925" y="101600"/>
            <a:ext cx="341630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800" b="1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  <a:sym typeface="+mn-ea"/>
              </a:rPr>
              <a:t>药品和医用耗材招采管理子系统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  <p:sldLayoutId id="2147483652" r:id="rId2"/>
    <p:sldLayoutId id="2147483653" r:id="rId3"/>
    <p:sldLayoutId id="2147483654" r:id="rId4"/>
  </p:sldLayoutIdLst>
  <p:hf sldNum="0" hdr="0" ftr="0" dt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本框 4"/>
          <p:cNvSpPr txBox="1">
            <a:spLocks noChangeArrowheads="1"/>
          </p:cNvSpPr>
          <p:nvPr/>
        </p:nvSpPr>
        <p:spPr bwMode="auto">
          <a:xfrm>
            <a:off x="2330450" y="6029325"/>
            <a:ext cx="4616450" cy="277813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1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  <a:sym typeface="+mn-ea"/>
              </a:rPr>
              <a:t>版权所有：北京市医药集中采购服务中心</a:t>
            </a:r>
            <a:r>
              <a:rPr kumimoji="1" lang="en-US" altLang="zh-CN" sz="1200" b="0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  <a:sym typeface="+mn-ea"/>
              </a:rPr>
              <a:t>  ©2018 All rights reserved</a:t>
            </a:r>
            <a:endParaRPr kumimoji="1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  <a:sym typeface="+mn-ea"/>
            </a:endParaRPr>
          </a:p>
        </p:txBody>
      </p:sp>
      <p:sp>
        <p:nvSpPr>
          <p:cNvPr id="6" name="文本框 5"/>
          <p:cNvSpPr txBox="1">
            <a:spLocks noChangeArrowheads="1"/>
          </p:cNvSpPr>
          <p:nvPr/>
        </p:nvSpPr>
        <p:spPr bwMode="auto">
          <a:xfrm>
            <a:off x="2782888" y="6361113"/>
            <a:ext cx="3732213" cy="276225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1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  <a:sym typeface="+mn-ea"/>
              </a:rPr>
              <a:t>技术支持：北京医讯达科技有限公司 </a:t>
            </a:r>
          </a:p>
        </p:txBody>
      </p:sp>
      <p:pic>
        <p:nvPicPr>
          <p:cNvPr id="3076" name="图片 1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5875338"/>
            <a:ext cx="12192000" cy="97155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1" name="文本框 10"/>
          <p:cNvSpPr txBox="1">
            <a:spLocks noChangeArrowheads="1"/>
          </p:cNvSpPr>
          <p:nvPr/>
        </p:nvSpPr>
        <p:spPr bwMode="auto">
          <a:xfrm>
            <a:off x="4487863" y="6513513"/>
            <a:ext cx="3733800" cy="276225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1" lang="zh-CN" alt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  <a:sym typeface="+mn-ea"/>
              </a:rPr>
              <a:t>技术支持：南京易联阳光信息技术股份有限公司</a:t>
            </a:r>
          </a:p>
        </p:txBody>
      </p:sp>
      <p:pic>
        <p:nvPicPr>
          <p:cNvPr id="3078" name="图片 12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0" y="0"/>
            <a:ext cx="12192000" cy="11334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079" name="Picture 4"/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3398838" y="1452563"/>
            <a:ext cx="5181600" cy="28702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080" name="矩形 11"/>
          <p:cNvSpPr>
            <a:spLocks noChangeArrowheads="1"/>
          </p:cNvSpPr>
          <p:nvPr/>
        </p:nvSpPr>
        <p:spPr bwMode="auto">
          <a:xfrm>
            <a:off x="8416925" y="101600"/>
            <a:ext cx="341630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800" b="1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  <a:sym typeface="+mn-ea"/>
              </a:rPr>
              <a:t>药品和医用耗材招采管理子系统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6" r:id="rId1"/>
  </p:sldLayoutIdLst>
  <p:hf sldNum="0" hdr="0" ftr="0" dt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图片 2" descr="渐变红条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19050" y="681038"/>
            <a:ext cx="8258175" cy="762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099" name="图片 3"/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9701213" y="6226175"/>
            <a:ext cx="2325687" cy="631825"/>
          </a:xfrm>
          <a:prstGeom prst="rect">
            <a:avLst/>
          </a:prstGeom>
          <a:noFill/>
          <a:ln w="9525">
            <a:noFill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58" r:id="rId1"/>
    <p:sldLayoutId id="2147483659" r:id="rId2"/>
  </p:sldLayoutIdLst>
  <p:hf sldNum="0" hdr="0" ftr="0" dt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文本框 4"/>
          <p:cNvSpPr txBox="1">
            <a:spLocks noChangeArrowheads="1"/>
          </p:cNvSpPr>
          <p:nvPr/>
        </p:nvSpPr>
        <p:spPr bwMode="auto">
          <a:xfrm>
            <a:off x="2330450" y="6029325"/>
            <a:ext cx="4616450" cy="277813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1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  <a:sym typeface="+mn-ea"/>
              </a:rPr>
              <a:t>版权所有：北京市医药集中采购服务中心</a:t>
            </a:r>
            <a:r>
              <a:rPr kumimoji="1" lang="en-US" altLang="zh-CN" sz="1200" b="0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  <a:sym typeface="+mn-ea"/>
              </a:rPr>
              <a:t>  ©2018 All rights reserved</a:t>
            </a:r>
            <a:endParaRPr kumimoji="1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  <a:sym typeface="+mn-ea"/>
            </a:endParaRPr>
          </a:p>
        </p:txBody>
      </p:sp>
      <p:sp>
        <p:nvSpPr>
          <p:cNvPr id="5123" name="文本框 5"/>
          <p:cNvSpPr txBox="1">
            <a:spLocks noChangeArrowheads="1"/>
          </p:cNvSpPr>
          <p:nvPr/>
        </p:nvSpPr>
        <p:spPr bwMode="auto">
          <a:xfrm>
            <a:off x="2782888" y="6361113"/>
            <a:ext cx="3732213" cy="276225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1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  <a:sym typeface="+mn-ea"/>
              </a:rPr>
              <a:t>技术支持：北京医讯达科技有限公司 </a:t>
            </a:r>
          </a:p>
        </p:txBody>
      </p:sp>
      <p:pic>
        <p:nvPicPr>
          <p:cNvPr id="5124" name="图片 1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0" y="5875338"/>
            <a:ext cx="12192000" cy="97155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5126" name="文本框 10"/>
          <p:cNvSpPr txBox="1">
            <a:spLocks noChangeArrowheads="1"/>
          </p:cNvSpPr>
          <p:nvPr/>
        </p:nvSpPr>
        <p:spPr bwMode="auto">
          <a:xfrm>
            <a:off x="4487863" y="6513513"/>
            <a:ext cx="3733800" cy="276225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1" lang="zh-CN" alt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  <a:sym typeface="+mn-ea"/>
              </a:rPr>
              <a:t>技术支持：南京易联阳光信息技术股份有限公司</a:t>
            </a:r>
          </a:p>
        </p:txBody>
      </p:sp>
      <p:pic>
        <p:nvPicPr>
          <p:cNvPr id="2" name="图片 12"/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0" y="0"/>
            <a:ext cx="12192000" cy="113347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5127" name="矩形 8"/>
          <p:cNvSpPr>
            <a:spLocks noChangeArrowheads="1"/>
          </p:cNvSpPr>
          <p:nvPr/>
        </p:nvSpPr>
        <p:spPr bwMode="auto">
          <a:xfrm>
            <a:off x="8416925" y="101600"/>
            <a:ext cx="341630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800" b="1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  <a:sym typeface="+mn-ea"/>
              </a:rPr>
              <a:t>药品和医用耗材招采管理子系统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</p:sldLayoutIdLst>
  <p:hf sldNum="0" hdr="0" ftr="0" dt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图片 2"/>
          <p:cNvPicPr>
            <a:picLocks noChangeAspect="1" noChangeArrowheads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1133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2" name="文本框 6"/>
          <p:cNvSpPr txBox="1">
            <a:spLocks noChangeArrowheads="1"/>
          </p:cNvSpPr>
          <p:nvPr/>
        </p:nvSpPr>
        <p:spPr bwMode="auto">
          <a:xfrm>
            <a:off x="4146550" y="6154738"/>
            <a:ext cx="4616450" cy="277812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>
              <a:defRPr/>
            </a:pPr>
            <a:r>
              <a:rPr kumimoji="1" lang="zh-CN" altLang="en-US" sz="1200">
                <a:solidFill>
                  <a:schemeClr val="bg1"/>
                </a:solidFill>
                <a:sym typeface="+mn-ea"/>
              </a:rPr>
              <a:t>版权所有：北京市医药集中采购服务中心</a:t>
            </a:r>
            <a:r>
              <a:rPr kumimoji="1" lang="en-US" altLang="zh-CN" sz="1200" dirty="0">
                <a:solidFill>
                  <a:schemeClr val="bg1"/>
                </a:solidFill>
                <a:sym typeface="+mn-ea"/>
              </a:rPr>
              <a:t>  ©2018 All rights reserved</a:t>
            </a:r>
            <a:endParaRPr kumimoji="1" lang="zh-CN" altLang="en-US" sz="1200">
              <a:solidFill>
                <a:schemeClr val="bg1"/>
              </a:solidFill>
              <a:sym typeface="+mn-ea"/>
            </a:endParaRPr>
          </a:p>
        </p:txBody>
      </p:sp>
      <p:sp>
        <p:nvSpPr>
          <p:cNvPr id="2053" name="文本框 7"/>
          <p:cNvSpPr txBox="1">
            <a:spLocks noChangeArrowheads="1"/>
          </p:cNvSpPr>
          <p:nvPr/>
        </p:nvSpPr>
        <p:spPr bwMode="auto">
          <a:xfrm>
            <a:off x="4598988" y="6486525"/>
            <a:ext cx="3732212" cy="276225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>
              <a:defRPr/>
            </a:pPr>
            <a:r>
              <a:rPr kumimoji="1" lang="zh-CN" altLang="en-US" sz="1200">
                <a:solidFill>
                  <a:srgbClr val="FFFFFF"/>
                </a:solidFill>
                <a:sym typeface="+mn-ea"/>
              </a:rPr>
              <a:t>技术支持：北京医讯达科技有限公司 </a:t>
            </a:r>
          </a:p>
        </p:txBody>
      </p:sp>
      <p:pic>
        <p:nvPicPr>
          <p:cNvPr id="2" name="图片 1"/>
          <p:cNvPicPr>
            <a:picLocks noChangeAspect="1" noChangeArrowheads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432550"/>
            <a:ext cx="12192000" cy="414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4" name="矩形 6"/>
          <p:cNvSpPr>
            <a:spLocks noChangeArrowheads="1"/>
          </p:cNvSpPr>
          <p:nvPr/>
        </p:nvSpPr>
        <p:spPr bwMode="auto">
          <a:xfrm>
            <a:off x="8416925" y="101600"/>
            <a:ext cx="3416300" cy="368300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defRPr/>
            </a:pPr>
            <a:r>
              <a:rPr lang="zh-CN" altLang="en-US" b="1">
                <a:solidFill>
                  <a:schemeClr val="bg1"/>
                </a:solidFill>
                <a:sym typeface="+mn-ea"/>
              </a:rPr>
              <a:t>药品和医用耗材招采管理子系统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4" r:id="rId1"/>
    <p:sldLayoutId id="2147483665" r:id="rId2"/>
    <p:sldLayoutId id="2147483666" r:id="rId3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7.xml"/><Relationship Id="rId5" Type="http://schemas.openxmlformats.org/officeDocument/2006/relationships/image" Target="../media/image8.png"/><Relationship Id="rId4" Type="http://schemas.openxmlformats.org/officeDocument/2006/relationships/image" Target="../media/image13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3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tags" Target="../tags/tag6.xml"/><Relationship Id="rId7" Type="http://schemas.openxmlformats.org/officeDocument/2006/relationships/image" Target="../media/image8.png"/><Relationship Id="rId2" Type="http://schemas.openxmlformats.org/officeDocument/2006/relationships/tags" Target="../tags/tag5.xml"/><Relationship Id="rId1" Type="http://schemas.openxmlformats.org/officeDocument/2006/relationships/tags" Target="../tags/tag4.xml"/><Relationship Id="rId6" Type="http://schemas.openxmlformats.org/officeDocument/2006/relationships/image" Target="../media/image9.png"/><Relationship Id="rId5" Type="http://schemas.openxmlformats.org/officeDocument/2006/relationships/notesSlide" Target="../notesSlides/notesSlide2.xml"/><Relationship Id="rId4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文本框 22"/>
          <p:cNvSpPr txBox="1"/>
          <p:nvPr/>
        </p:nvSpPr>
        <p:spPr>
          <a:xfrm>
            <a:off x="1355725" y="2047875"/>
            <a:ext cx="9775825" cy="2122805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44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北京市药品和医用耗材招采管理子系统</a:t>
            </a:r>
            <a:endParaRPr lang="en-US" altLang="zh-CN" sz="4400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pPr algn="ctr">
              <a:lnSpc>
                <a:spcPct val="150000"/>
              </a:lnSpc>
            </a:pPr>
            <a:r>
              <a:rPr lang="en-US" altLang="zh-CN" sz="4400" b="1" dirty="0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DRG</a:t>
            </a:r>
            <a:r>
              <a:rPr lang="zh-CN" altLang="en-US" sz="4400" b="1" dirty="0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项目三方合同签订操作</a:t>
            </a:r>
            <a:r>
              <a:rPr lang="zh-CN" altLang="en-US" sz="44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说明</a:t>
            </a:r>
            <a:endParaRPr lang="zh-CN" altLang="en-US" sz="4400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3" name="文本框 1"/>
          <p:cNvSpPr txBox="1">
            <a:spLocks noChangeArrowheads="1"/>
          </p:cNvSpPr>
          <p:nvPr/>
        </p:nvSpPr>
        <p:spPr bwMode="auto">
          <a:xfrm>
            <a:off x="2022475" y="4108450"/>
            <a:ext cx="8253413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>
              <a:buFont typeface="Arial" panose="020B0604020202020204" pitchFamily="34" charset="0"/>
              <a:buNone/>
            </a:pPr>
            <a:r>
              <a:rPr lang="zh-CN" altLang="en-US" sz="2400" dirty="0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医疗机构用户</a:t>
            </a:r>
            <a:endParaRPr lang="zh-CN" altLang="en-US" sz="2400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</p:spTree>
    <p:custDataLst>
      <p:tags r:id="rId1"/>
    </p:custData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898357"/>
            <a:ext cx="12192000" cy="5510463"/>
          </a:xfrm>
          <a:prstGeom prst="rect">
            <a:avLst/>
          </a:prstGeom>
        </p:spPr>
      </p:pic>
      <p:sp>
        <p:nvSpPr>
          <p:cNvPr id="17411" name="标题 1"/>
          <p:cNvSpPr>
            <a:spLocks noGrp="1"/>
          </p:cNvSpPr>
          <p:nvPr>
            <p:ph type="title"/>
          </p:nvPr>
        </p:nvSpPr>
        <p:spPr>
          <a:xfrm>
            <a:off x="449263" y="139700"/>
            <a:ext cx="6465887" cy="352425"/>
          </a:xfrm>
          <a:prstGeom prst="rect">
            <a:avLst/>
          </a:prstGeom>
          <a:noFill/>
          <a:ln>
            <a:noFill/>
          </a:ln>
        </p:spPr>
        <p:txBody>
          <a:bodyPr anchor="t" anchorCtr="0"/>
          <a:lstStyle/>
          <a:p>
            <a:r>
              <a:rPr lang="en-US" altLang="zh-CN" sz="28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DRG</a:t>
            </a:r>
            <a:r>
              <a:rPr lang="zh-CN" altLang="en-US" sz="28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项目三方合同</a:t>
            </a:r>
            <a:r>
              <a:rPr lang="zh-CN" altLang="en-US" sz="2800" b="1" dirty="0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签订</a:t>
            </a:r>
            <a:endParaRPr lang="zh-CN" altLang="en-US" sz="2800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pic>
        <p:nvPicPr>
          <p:cNvPr id="17412" name="内容占位符 4"/>
          <p:cNvPicPr>
            <a:picLocks noGrp="1" noChangeAspect="1"/>
          </p:cNvPicPr>
          <p:nvPr>
            <p:ph idx="1" hasCustomPrompt="1"/>
          </p:nvPr>
        </p:nvPicPr>
        <p:blipFill>
          <a:blip r:embed="rId5"/>
          <a:stretch>
            <a:fillRect/>
          </a:stretch>
        </p:blipFill>
        <p:spPr>
          <a:xfrm>
            <a:off x="0" y="0"/>
            <a:ext cx="0" cy="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5" name="组合 4"/>
          <p:cNvGrpSpPr/>
          <p:nvPr/>
        </p:nvGrpSpPr>
        <p:grpSpPr>
          <a:xfrm>
            <a:off x="148768" y="2265765"/>
            <a:ext cx="3693316" cy="1306998"/>
            <a:chOff x="164810" y="3143387"/>
            <a:chExt cx="3693316" cy="1306998"/>
          </a:xfrm>
        </p:grpSpPr>
        <p:sp>
          <p:nvSpPr>
            <p:cNvPr id="3" name="矩形: 圆角 5"/>
            <p:cNvSpPr/>
            <p:nvPr/>
          </p:nvSpPr>
          <p:spPr>
            <a:xfrm>
              <a:off x="164810" y="4232599"/>
              <a:ext cx="1053888" cy="217786"/>
            </a:xfrm>
            <a:prstGeom prst="roundRect">
              <a:avLst/>
            </a:prstGeom>
            <a:noFill/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0" name="圆角矩形标注 9"/>
            <p:cNvSpPr>
              <a:spLocks noChangeArrowheads="1"/>
            </p:cNvSpPr>
            <p:nvPr/>
          </p:nvSpPr>
          <p:spPr bwMode="auto">
            <a:xfrm>
              <a:off x="1779237" y="3143387"/>
              <a:ext cx="2078889" cy="818123"/>
            </a:xfrm>
            <a:prstGeom prst="wedgeRoundRectCallout">
              <a:avLst>
                <a:gd name="adj1" fmla="val -74417"/>
                <a:gd name="adj2" fmla="val 68863"/>
                <a:gd name="adj3" fmla="val 16667"/>
              </a:avLst>
            </a:prstGeom>
            <a:solidFill>
              <a:srgbClr val="FFFFFF"/>
            </a:solidFill>
            <a:ln w="9525" algn="ctr">
              <a:solidFill>
                <a:srgbClr val="FF0000"/>
              </a:solidFill>
              <a:round/>
            </a:ln>
          </p:spPr>
          <p:txBody>
            <a:bodyPr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14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Verdana" panose="020B0604030504040204" pitchFamily="34" charset="0"/>
                  <a:ea typeface="宋体" panose="02010600030101010101" pitchFamily="2" charset="-122"/>
                  <a:cs typeface="+mn-cs"/>
                  <a:sym typeface="+mn-ea"/>
                </a:rPr>
                <a:t>1.</a:t>
              </a:r>
              <a:r>
                <a:rPr kumimoji="0" lang="zh-CN" altLang="en-US" sz="14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Verdana" panose="020B0604030504040204" pitchFamily="34" charset="0"/>
                  <a:ea typeface="宋体" panose="02010600030101010101" pitchFamily="2" charset="-122"/>
                  <a:cs typeface="+mn-cs"/>
                  <a:sym typeface="+mn-ea"/>
                </a:rPr>
                <a:t>点击耗材交易管理</a:t>
              </a:r>
              <a:r>
                <a:rPr kumimoji="0" lang="en-US" altLang="zh-CN" sz="14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Verdana" panose="020B0604030504040204" pitchFamily="34" charset="0"/>
                  <a:ea typeface="宋体" panose="02010600030101010101" pitchFamily="2" charset="-122"/>
                  <a:cs typeface="+mn-cs"/>
                  <a:sym typeface="+mn-ea"/>
                </a:rPr>
                <a:t>-</a:t>
              </a:r>
              <a:r>
                <a:rPr kumimoji="0" lang="zh-CN" altLang="en-US" sz="14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Verdana" panose="020B0604030504040204" pitchFamily="34" charset="0"/>
                  <a:ea typeface="宋体" panose="02010600030101010101" pitchFamily="2" charset="-122"/>
                  <a:cs typeface="+mn-cs"/>
                  <a:sym typeface="+mn-ea"/>
                </a:rPr>
                <a:t>【三方合同项目列表】</a:t>
              </a:r>
            </a:p>
          </p:txBody>
        </p:sp>
      </p:grpSp>
      <p:sp>
        <p:nvSpPr>
          <p:cNvPr id="11" name="矩形: 圆角 5"/>
          <p:cNvSpPr/>
          <p:nvPr/>
        </p:nvSpPr>
        <p:spPr>
          <a:xfrm>
            <a:off x="2101516" y="3504791"/>
            <a:ext cx="9809005" cy="316253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3" name="圆角矩形标注 12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7946438" y="4265266"/>
            <a:ext cx="2220234" cy="482637"/>
          </a:xfrm>
          <a:prstGeom prst="wedgeRoundRectCallout">
            <a:avLst>
              <a:gd name="adj1" fmla="val 102213"/>
              <a:gd name="adj2" fmla="val -157465"/>
              <a:gd name="adj3" fmla="val 16667"/>
            </a:avLst>
          </a:prstGeom>
          <a:solidFill>
            <a:srgbClr val="FFFFFF"/>
          </a:solidFill>
          <a:ln w="9525" algn="ctr">
            <a:solidFill>
              <a:srgbClr val="FF0000"/>
            </a:solidFill>
            <a:round/>
          </a:ln>
        </p:spPr>
        <p:txBody>
          <a:bodyPr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400" b="1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Verdana" panose="020B0604030504040204" pitchFamily="34" charset="0"/>
                <a:ea typeface="宋体" panose="02010600030101010101" pitchFamily="2" charset="-122"/>
                <a:cs typeface="+mn-cs"/>
                <a:sym typeface="+mn-ea"/>
              </a:rPr>
              <a:t>2.</a:t>
            </a:r>
            <a:r>
              <a:rPr kumimoji="0" lang="zh-CN" altLang="en-US" sz="1400" b="1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Verdana" panose="020B0604030504040204" pitchFamily="34" charset="0"/>
                <a:ea typeface="宋体" panose="02010600030101010101" pitchFamily="2" charset="-122"/>
                <a:cs typeface="+mn-cs"/>
                <a:sym typeface="+mn-ea"/>
              </a:rPr>
              <a:t>点击</a:t>
            </a:r>
            <a:r>
              <a:rPr lang="en-US" altLang="zh-CN" sz="1400" b="1" kern="0" dirty="0" smtClean="0">
                <a:solidFill>
                  <a:srgbClr val="FF0000"/>
                </a:solidFill>
                <a:latin typeface="Verdana" panose="020B0604030504040204" pitchFamily="34" charset="0"/>
                <a:sym typeface="+mn-ea"/>
              </a:rPr>
              <a:t>DRG</a:t>
            </a:r>
            <a:r>
              <a:rPr lang="zh-CN" altLang="en-US" sz="1400" b="1" kern="0" dirty="0" smtClean="0">
                <a:solidFill>
                  <a:srgbClr val="FF0000"/>
                </a:solidFill>
                <a:latin typeface="Verdana" panose="020B0604030504040204" pitchFamily="34" charset="0"/>
                <a:sym typeface="+mn-ea"/>
              </a:rPr>
              <a:t>耗材带量采购</a:t>
            </a:r>
            <a:r>
              <a:rPr kumimoji="0" lang="zh-CN" altLang="en-US" sz="1400" b="1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Verdana" panose="020B0604030504040204" pitchFamily="34" charset="0"/>
                <a:ea typeface="宋体" panose="02010600030101010101" pitchFamily="2" charset="-122"/>
                <a:cs typeface="+mn-cs"/>
                <a:sym typeface="+mn-ea"/>
              </a:rPr>
              <a:t>【详情】</a:t>
            </a:r>
          </a:p>
        </p:txBody>
      </p:sp>
    </p:spTree>
    <p:extLst>
      <p:ext uri="{BB962C8B-B14F-4D97-AF65-F5344CB8AC3E}">
        <p14:creationId xmlns:p14="http://schemas.microsoft.com/office/powerpoint/2010/main" val="7250874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图片 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946484"/>
            <a:ext cx="12192000" cy="5470358"/>
          </a:xfrm>
          <a:prstGeom prst="rect">
            <a:avLst/>
          </a:prstGeom>
        </p:spPr>
      </p:pic>
      <p:sp>
        <p:nvSpPr>
          <p:cNvPr id="8" name="标题 1"/>
          <p:cNvSpPr>
            <a:spLocks noGrp="1"/>
          </p:cNvSpPr>
          <p:nvPr>
            <p:ph type="title"/>
          </p:nvPr>
        </p:nvSpPr>
        <p:spPr>
          <a:xfrm>
            <a:off x="449263" y="139700"/>
            <a:ext cx="6465887" cy="352425"/>
          </a:xfrm>
          <a:prstGeom prst="rect">
            <a:avLst/>
          </a:prstGeom>
          <a:noFill/>
          <a:ln>
            <a:noFill/>
          </a:ln>
        </p:spPr>
        <p:txBody>
          <a:bodyPr anchor="t" anchorCtr="0"/>
          <a:lstStyle/>
          <a:p>
            <a:r>
              <a:rPr lang="en-US" altLang="zh-CN" sz="28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DRG</a:t>
            </a:r>
            <a:r>
              <a:rPr lang="zh-CN" altLang="en-US" sz="28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项目三方合同签订</a:t>
            </a:r>
            <a:endParaRPr lang="zh-CN" altLang="en-US" sz="2800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5" name="圆角矩形标注 3"/>
          <p:cNvSpPr>
            <a:spLocks noChangeArrowheads="1"/>
          </p:cNvSpPr>
          <p:nvPr/>
        </p:nvSpPr>
        <p:spPr bwMode="auto">
          <a:xfrm>
            <a:off x="7268073" y="3166457"/>
            <a:ext cx="3148019" cy="1042294"/>
          </a:xfrm>
          <a:prstGeom prst="wedgeRoundRectCallout">
            <a:avLst>
              <a:gd name="adj1" fmla="val 64988"/>
              <a:gd name="adj2" fmla="val -32250"/>
              <a:gd name="adj3" fmla="val 16667"/>
            </a:avLst>
          </a:prstGeom>
          <a:solidFill>
            <a:srgbClr val="FFFFFF"/>
          </a:solidFill>
          <a:ln w="9525" algn="ctr">
            <a:solidFill>
              <a:srgbClr val="FF0000"/>
            </a:solidFill>
            <a:round/>
          </a:ln>
        </p:spPr>
        <p:txBody>
          <a:bodyPr anchor="ctr"/>
          <a:lstStyle/>
          <a:p>
            <a:pPr eaLnBrk="0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1400" b="1" kern="0" dirty="0" smtClean="0">
                <a:solidFill>
                  <a:srgbClr val="FF0000"/>
                </a:solidFill>
                <a:latin typeface="Verdana" panose="020B0604030504040204" pitchFamily="34" charset="0"/>
                <a:sym typeface="+mn-ea"/>
              </a:rPr>
              <a:t>5.</a:t>
            </a:r>
            <a:r>
              <a:rPr lang="zh-CN" altLang="en-US" sz="1400" b="1" kern="0" dirty="0" smtClean="0">
                <a:solidFill>
                  <a:srgbClr val="FF0000"/>
                </a:solidFill>
                <a:latin typeface="Verdana" panose="020B0604030504040204" pitchFamily="34" charset="0"/>
                <a:sym typeface="+mn-ea"/>
              </a:rPr>
              <a:t>点击</a:t>
            </a:r>
            <a:r>
              <a:rPr lang="en-US" altLang="zh-CN" sz="1400" b="1" kern="0" dirty="0" smtClean="0">
                <a:solidFill>
                  <a:srgbClr val="FF0000"/>
                </a:solidFill>
                <a:latin typeface="Verdana" panose="020B0604030504040204" pitchFamily="34" charset="0"/>
                <a:sym typeface="+mn-ea"/>
              </a:rPr>
              <a:t>【</a:t>
            </a:r>
            <a:r>
              <a:rPr lang="zh-CN" altLang="en-US" sz="1400" b="1" kern="0" dirty="0" smtClean="0">
                <a:solidFill>
                  <a:srgbClr val="FF0000"/>
                </a:solidFill>
                <a:latin typeface="Verdana" panose="020B0604030504040204" pitchFamily="34" charset="0"/>
                <a:sym typeface="+mn-ea"/>
              </a:rPr>
              <a:t>签订</a:t>
            </a:r>
            <a:r>
              <a:rPr lang="en-US" altLang="zh-CN" sz="1400" b="1" kern="0" dirty="0" smtClean="0">
                <a:solidFill>
                  <a:srgbClr val="FF0000"/>
                </a:solidFill>
                <a:latin typeface="Verdana" panose="020B0604030504040204" pitchFamily="34" charset="0"/>
                <a:sym typeface="+mn-ea"/>
              </a:rPr>
              <a:t>】</a:t>
            </a:r>
            <a:r>
              <a:rPr lang="zh-CN" altLang="en-US" sz="1400" b="1" kern="0" dirty="0" smtClean="0">
                <a:solidFill>
                  <a:srgbClr val="FF0000"/>
                </a:solidFill>
                <a:latin typeface="Verdana" panose="020B0604030504040204" pitchFamily="34" charset="0"/>
                <a:sym typeface="+mn-ea"/>
              </a:rPr>
              <a:t>按钮，验证</a:t>
            </a:r>
            <a:r>
              <a:rPr lang="en-US" altLang="zh-CN" sz="1400" b="1" kern="0" dirty="0" smtClean="0">
                <a:solidFill>
                  <a:srgbClr val="FF0000"/>
                </a:solidFill>
                <a:latin typeface="Verdana" panose="020B0604030504040204" pitchFamily="34" charset="0"/>
                <a:sym typeface="+mn-ea"/>
              </a:rPr>
              <a:t>CA</a:t>
            </a:r>
            <a:r>
              <a:rPr lang="zh-CN" altLang="en-US" sz="1400" b="1" kern="0" dirty="0" smtClean="0">
                <a:solidFill>
                  <a:srgbClr val="FF0000"/>
                </a:solidFill>
                <a:latin typeface="Verdana" panose="020B0604030504040204" pitchFamily="34" charset="0"/>
                <a:sym typeface="+mn-ea"/>
              </a:rPr>
              <a:t>证书后，医疗机构签订成功。</a:t>
            </a:r>
            <a:endParaRPr lang="en-US" altLang="zh-CN" sz="1400" b="1" kern="0" dirty="0" smtClean="0">
              <a:solidFill>
                <a:srgbClr val="FF0000"/>
              </a:solidFill>
              <a:latin typeface="Verdana" panose="020B0604030504040204" pitchFamily="34" charset="0"/>
              <a:sym typeface="+mn-ea"/>
            </a:endParaRPr>
          </a:p>
          <a:p>
            <a:pPr eaLnBrk="0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400" b="1" kern="0" dirty="0">
                <a:solidFill>
                  <a:srgbClr val="FF0000"/>
                </a:solidFill>
                <a:latin typeface="Verdana" panose="020B0604030504040204" pitchFamily="34" charset="0"/>
                <a:sym typeface="+mn-ea"/>
              </a:rPr>
              <a:t>点击</a:t>
            </a:r>
            <a:r>
              <a:rPr lang="en-US" altLang="zh-CN" sz="1400" b="1" kern="0" dirty="0">
                <a:solidFill>
                  <a:srgbClr val="FF0000"/>
                </a:solidFill>
                <a:latin typeface="Verdana" panose="020B0604030504040204" pitchFamily="34" charset="0"/>
                <a:sym typeface="+mn-ea"/>
              </a:rPr>
              <a:t>【</a:t>
            </a:r>
            <a:r>
              <a:rPr lang="zh-CN" altLang="en-US" sz="1400" b="1" kern="0" dirty="0">
                <a:solidFill>
                  <a:srgbClr val="FF0000"/>
                </a:solidFill>
                <a:latin typeface="Verdana" panose="020B0604030504040204" pitchFamily="34" charset="0"/>
                <a:sym typeface="+mn-ea"/>
              </a:rPr>
              <a:t>批量签订</a:t>
            </a:r>
            <a:r>
              <a:rPr lang="en-US" altLang="zh-CN" sz="1400" b="1" kern="0" dirty="0">
                <a:solidFill>
                  <a:srgbClr val="FF0000"/>
                </a:solidFill>
                <a:latin typeface="Verdana" panose="020B0604030504040204" pitchFamily="34" charset="0"/>
                <a:sym typeface="+mn-ea"/>
              </a:rPr>
              <a:t>】</a:t>
            </a:r>
            <a:r>
              <a:rPr lang="zh-CN" altLang="en-US" sz="1400" b="1" kern="0" dirty="0">
                <a:solidFill>
                  <a:srgbClr val="FF0000"/>
                </a:solidFill>
                <a:latin typeface="Verdana" panose="020B0604030504040204" pitchFamily="34" charset="0"/>
                <a:sym typeface="+mn-ea"/>
              </a:rPr>
              <a:t>按钮，可以批量签订三方合同列表里的所有</a:t>
            </a:r>
            <a:r>
              <a:rPr lang="zh-CN" altLang="en-US" sz="1400" b="1" kern="0" dirty="0" smtClean="0">
                <a:solidFill>
                  <a:srgbClr val="FF0000"/>
                </a:solidFill>
                <a:latin typeface="Verdana" panose="020B0604030504040204" pitchFamily="34" charset="0"/>
                <a:sym typeface="+mn-ea"/>
              </a:rPr>
              <a:t>合同</a:t>
            </a:r>
            <a:endParaRPr lang="zh-CN" altLang="en-US" sz="1400" b="1" kern="0" dirty="0">
              <a:solidFill>
                <a:srgbClr val="FF0000"/>
              </a:solidFill>
              <a:latin typeface="Verdana" panose="020B0604030504040204" pitchFamily="34" charset="0"/>
              <a:sym typeface="+mn-ea"/>
            </a:endParaRPr>
          </a:p>
        </p:txBody>
      </p:sp>
      <p:sp>
        <p:nvSpPr>
          <p:cNvPr id="6" name="矩形: 圆角 5"/>
          <p:cNvSpPr/>
          <p:nvPr/>
        </p:nvSpPr>
        <p:spPr>
          <a:xfrm>
            <a:off x="11173326" y="3274591"/>
            <a:ext cx="264044" cy="243159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3" name="圆角矩形标注 3"/>
          <p:cNvSpPr>
            <a:spLocks noChangeArrowheads="1"/>
          </p:cNvSpPr>
          <p:nvPr/>
        </p:nvSpPr>
        <p:spPr bwMode="auto">
          <a:xfrm>
            <a:off x="2900926" y="3493687"/>
            <a:ext cx="2256611" cy="1042294"/>
          </a:xfrm>
          <a:prstGeom prst="wedgeRoundRectCallout">
            <a:avLst>
              <a:gd name="adj1" fmla="val -65093"/>
              <a:gd name="adj2" fmla="val -123059"/>
              <a:gd name="adj3" fmla="val 16667"/>
            </a:avLst>
          </a:prstGeom>
          <a:solidFill>
            <a:srgbClr val="FFFFFF"/>
          </a:solidFill>
          <a:ln w="9525" algn="ctr">
            <a:solidFill>
              <a:srgbClr val="FF0000"/>
            </a:solidFill>
            <a:round/>
          </a:ln>
        </p:spPr>
        <p:txBody>
          <a:bodyPr anchor="ctr"/>
          <a:lstStyle/>
          <a:p>
            <a:pPr eaLnBrk="0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400" b="1" kern="0" dirty="0" smtClean="0">
                <a:solidFill>
                  <a:srgbClr val="FF0000"/>
                </a:solidFill>
                <a:latin typeface="Verdana" panose="020B0604030504040204" pitchFamily="34" charset="0"/>
                <a:sym typeface="+mn-ea"/>
              </a:rPr>
              <a:t>医疗机构</a:t>
            </a:r>
            <a:r>
              <a:rPr lang="zh-CN" altLang="en-US" sz="1400" b="1" kern="0" dirty="0">
                <a:solidFill>
                  <a:srgbClr val="FF0000"/>
                </a:solidFill>
                <a:latin typeface="Verdana" panose="020B0604030504040204" pitchFamily="34" charset="0"/>
                <a:sym typeface="+mn-ea"/>
              </a:rPr>
              <a:t>发起签订后</a:t>
            </a:r>
            <a:r>
              <a:rPr lang="zh-CN" altLang="en-US" sz="1400" b="1" kern="0" dirty="0" smtClean="0">
                <a:solidFill>
                  <a:srgbClr val="FF0000"/>
                </a:solidFill>
                <a:latin typeface="Verdana" panose="020B0604030504040204" pitchFamily="34" charset="0"/>
                <a:sym typeface="+mn-ea"/>
              </a:rPr>
              <a:t>，相关申报企业与配送企业的三</a:t>
            </a:r>
            <a:r>
              <a:rPr lang="zh-CN" altLang="en-US" sz="1400" b="1" kern="0" dirty="0">
                <a:solidFill>
                  <a:srgbClr val="FF0000"/>
                </a:solidFill>
                <a:latin typeface="Verdana" panose="020B0604030504040204" pitchFamily="34" charset="0"/>
                <a:sym typeface="+mn-ea"/>
              </a:rPr>
              <a:t>方合同</a:t>
            </a:r>
            <a:r>
              <a:rPr lang="zh-CN" altLang="en-US" sz="1400" b="1" kern="0" dirty="0" smtClean="0">
                <a:solidFill>
                  <a:srgbClr val="FF0000"/>
                </a:solidFill>
                <a:latin typeface="Verdana" panose="020B0604030504040204" pitchFamily="34" charset="0"/>
                <a:sym typeface="+mn-ea"/>
              </a:rPr>
              <a:t>列表会显示合同</a:t>
            </a:r>
            <a:endParaRPr lang="zh-CN" altLang="en-US" sz="1400" b="1" kern="0" dirty="0">
              <a:solidFill>
                <a:srgbClr val="FF0000"/>
              </a:solidFill>
              <a:latin typeface="Verdana" panose="020B0604030504040204" pitchFamily="34" charset="0"/>
              <a:sym typeface="+mn-ea"/>
            </a:endParaRPr>
          </a:p>
        </p:txBody>
      </p:sp>
      <p:sp>
        <p:nvSpPr>
          <p:cNvPr id="14" name="矩形: 圆角 5"/>
          <p:cNvSpPr/>
          <p:nvPr/>
        </p:nvSpPr>
        <p:spPr>
          <a:xfrm>
            <a:off x="1621060" y="2488534"/>
            <a:ext cx="841402" cy="316230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5" name="矩形: 圆角 5"/>
          <p:cNvSpPr/>
          <p:nvPr/>
        </p:nvSpPr>
        <p:spPr>
          <a:xfrm>
            <a:off x="11061854" y="2488534"/>
            <a:ext cx="600756" cy="316230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7" name="圆角矩形标注 3"/>
          <p:cNvSpPr>
            <a:spLocks noChangeArrowheads="1"/>
          </p:cNvSpPr>
          <p:nvPr/>
        </p:nvSpPr>
        <p:spPr bwMode="auto">
          <a:xfrm>
            <a:off x="7268400" y="3166453"/>
            <a:ext cx="3148019" cy="1042294"/>
          </a:xfrm>
          <a:prstGeom prst="wedgeRoundRectCallout">
            <a:avLst>
              <a:gd name="adj1" fmla="val 70084"/>
              <a:gd name="adj2" fmla="val -89197"/>
              <a:gd name="adj3" fmla="val 16667"/>
            </a:avLst>
          </a:prstGeom>
          <a:solidFill>
            <a:srgbClr val="FFFFFF"/>
          </a:solidFill>
          <a:ln w="9525" algn="ctr">
            <a:solidFill>
              <a:srgbClr val="FF0000"/>
            </a:solidFill>
            <a:round/>
          </a:ln>
        </p:spPr>
        <p:txBody>
          <a:bodyPr anchor="ctr"/>
          <a:lstStyle/>
          <a:p>
            <a:pPr eaLnBrk="0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1400" b="1" kern="0" dirty="0">
                <a:solidFill>
                  <a:srgbClr val="FF0000"/>
                </a:solidFill>
                <a:latin typeface="Verdana" panose="020B0604030504040204" pitchFamily="34" charset="0"/>
                <a:sym typeface="+mn-ea"/>
              </a:rPr>
              <a:t>3</a:t>
            </a:r>
            <a:r>
              <a:rPr lang="en-US" altLang="zh-CN" sz="1400" b="1" kern="0" dirty="0" smtClean="0">
                <a:solidFill>
                  <a:srgbClr val="FF0000"/>
                </a:solidFill>
                <a:latin typeface="Verdana" panose="020B0604030504040204" pitchFamily="34" charset="0"/>
                <a:sym typeface="+mn-ea"/>
              </a:rPr>
              <a:t>.</a:t>
            </a:r>
            <a:r>
              <a:rPr lang="zh-CN" altLang="en-US" sz="1400" b="1" kern="0" dirty="0" smtClean="0">
                <a:solidFill>
                  <a:srgbClr val="FF0000"/>
                </a:solidFill>
                <a:latin typeface="Verdana" panose="020B0604030504040204" pitchFamily="34" charset="0"/>
                <a:sym typeface="+mn-ea"/>
              </a:rPr>
              <a:t>点击</a:t>
            </a:r>
            <a:r>
              <a:rPr lang="en-US" altLang="zh-CN" sz="1400" b="1" kern="0" dirty="0" smtClean="0">
                <a:solidFill>
                  <a:srgbClr val="FF0000"/>
                </a:solidFill>
                <a:latin typeface="Verdana" panose="020B0604030504040204" pitchFamily="34" charset="0"/>
                <a:sym typeface="+mn-ea"/>
              </a:rPr>
              <a:t>【</a:t>
            </a:r>
            <a:r>
              <a:rPr lang="zh-CN" altLang="en-US" sz="1400" b="1" kern="0" dirty="0" smtClean="0">
                <a:solidFill>
                  <a:srgbClr val="FF0000"/>
                </a:solidFill>
                <a:latin typeface="Verdana" panose="020B0604030504040204" pitchFamily="34" charset="0"/>
                <a:sym typeface="+mn-ea"/>
              </a:rPr>
              <a:t>签订</a:t>
            </a:r>
            <a:r>
              <a:rPr lang="en-US" altLang="zh-CN" sz="1400" b="1" kern="0" dirty="0" smtClean="0">
                <a:solidFill>
                  <a:srgbClr val="FF0000"/>
                </a:solidFill>
                <a:latin typeface="Verdana" panose="020B0604030504040204" pitchFamily="34" charset="0"/>
                <a:sym typeface="+mn-ea"/>
              </a:rPr>
              <a:t>】</a:t>
            </a:r>
            <a:r>
              <a:rPr lang="zh-CN" altLang="en-US" sz="1400" b="1" kern="0" dirty="0" smtClean="0">
                <a:solidFill>
                  <a:srgbClr val="FF0000"/>
                </a:solidFill>
                <a:latin typeface="Verdana" panose="020B0604030504040204" pitchFamily="34" charset="0"/>
                <a:sym typeface="+mn-ea"/>
              </a:rPr>
              <a:t>按钮，验证</a:t>
            </a:r>
            <a:r>
              <a:rPr lang="en-US" altLang="zh-CN" sz="1400" b="1" kern="0" dirty="0" smtClean="0">
                <a:solidFill>
                  <a:srgbClr val="FF0000"/>
                </a:solidFill>
                <a:latin typeface="Verdana" panose="020B0604030504040204" pitchFamily="34" charset="0"/>
                <a:sym typeface="+mn-ea"/>
              </a:rPr>
              <a:t>CA</a:t>
            </a:r>
            <a:r>
              <a:rPr lang="zh-CN" altLang="en-US" sz="1400" b="1" kern="0" dirty="0" smtClean="0">
                <a:solidFill>
                  <a:srgbClr val="FF0000"/>
                </a:solidFill>
                <a:latin typeface="Verdana" panose="020B0604030504040204" pitchFamily="34" charset="0"/>
                <a:sym typeface="+mn-ea"/>
              </a:rPr>
              <a:t>证书后，医疗机构签订成功。</a:t>
            </a:r>
            <a:endParaRPr lang="en-US" altLang="zh-CN" sz="1400" b="1" kern="0" dirty="0" smtClean="0">
              <a:solidFill>
                <a:srgbClr val="FF0000"/>
              </a:solidFill>
              <a:latin typeface="Verdana" panose="020B0604030504040204" pitchFamily="34" charset="0"/>
              <a:sym typeface="+mn-ea"/>
            </a:endParaRPr>
          </a:p>
          <a:p>
            <a:pPr eaLnBrk="0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400" b="1" kern="0" dirty="0">
                <a:solidFill>
                  <a:srgbClr val="FF0000"/>
                </a:solidFill>
                <a:latin typeface="Verdana" panose="020B0604030504040204" pitchFamily="34" charset="0"/>
                <a:sym typeface="+mn-ea"/>
              </a:rPr>
              <a:t>点击</a:t>
            </a:r>
            <a:r>
              <a:rPr lang="en-US" altLang="zh-CN" sz="1400" b="1" kern="0" dirty="0">
                <a:solidFill>
                  <a:srgbClr val="FF0000"/>
                </a:solidFill>
                <a:latin typeface="Verdana" panose="020B0604030504040204" pitchFamily="34" charset="0"/>
                <a:sym typeface="+mn-ea"/>
              </a:rPr>
              <a:t>【</a:t>
            </a:r>
            <a:r>
              <a:rPr lang="zh-CN" altLang="en-US" sz="1400" b="1" kern="0" dirty="0">
                <a:solidFill>
                  <a:srgbClr val="FF0000"/>
                </a:solidFill>
                <a:latin typeface="Verdana" panose="020B0604030504040204" pitchFamily="34" charset="0"/>
                <a:sym typeface="+mn-ea"/>
              </a:rPr>
              <a:t>批量签订</a:t>
            </a:r>
            <a:r>
              <a:rPr lang="en-US" altLang="zh-CN" sz="1400" b="1" kern="0" dirty="0">
                <a:solidFill>
                  <a:srgbClr val="FF0000"/>
                </a:solidFill>
                <a:latin typeface="Verdana" panose="020B0604030504040204" pitchFamily="34" charset="0"/>
                <a:sym typeface="+mn-ea"/>
              </a:rPr>
              <a:t>】</a:t>
            </a:r>
            <a:r>
              <a:rPr lang="zh-CN" altLang="en-US" sz="1400" b="1" kern="0" dirty="0">
                <a:solidFill>
                  <a:srgbClr val="FF0000"/>
                </a:solidFill>
                <a:latin typeface="Verdana" panose="020B0604030504040204" pitchFamily="34" charset="0"/>
                <a:sym typeface="+mn-ea"/>
              </a:rPr>
              <a:t>按钮，可以批量签订三方合同列表里的所有</a:t>
            </a:r>
            <a:r>
              <a:rPr lang="zh-CN" altLang="en-US" sz="1400" b="1" kern="0" dirty="0" smtClean="0">
                <a:solidFill>
                  <a:srgbClr val="FF0000"/>
                </a:solidFill>
                <a:latin typeface="Verdana" panose="020B0604030504040204" pitchFamily="34" charset="0"/>
                <a:sym typeface="+mn-ea"/>
              </a:rPr>
              <a:t>合同</a:t>
            </a:r>
            <a:endParaRPr lang="zh-CN" altLang="en-US" sz="1400" b="1" kern="0" dirty="0">
              <a:solidFill>
                <a:srgbClr val="FF0000"/>
              </a:solidFill>
              <a:latin typeface="Verdana" panose="020B0604030504040204" pitchFamily="34" charset="0"/>
              <a:sym typeface="+mn-ea"/>
            </a:endParaRPr>
          </a:p>
        </p:txBody>
      </p:sp>
      <p:sp>
        <p:nvSpPr>
          <p:cNvPr id="16" name="矩形: 圆角 5"/>
          <p:cNvSpPr/>
          <p:nvPr/>
        </p:nvSpPr>
        <p:spPr>
          <a:xfrm>
            <a:off x="11454062" y="3266571"/>
            <a:ext cx="264044" cy="243159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8" name="圆角矩形标注 3"/>
          <p:cNvSpPr>
            <a:spLocks noChangeArrowheads="1"/>
          </p:cNvSpPr>
          <p:nvPr/>
        </p:nvSpPr>
        <p:spPr bwMode="auto">
          <a:xfrm>
            <a:off x="10306641" y="4270498"/>
            <a:ext cx="1733370" cy="1042294"/>
          </a:xfrm>
          <a:prstGeom prst="wedgeRoundRectCallout">
            <a:avLst>
              <a:gd name="adj1" fmla="val 27387"/>
              <a:gd name="adj2" fmla="val -107669"/>
              <a:gd name="adj3" fmla="val 16667"/>
            </a:avLst>
          </a:prstGeom>
          <a:solidFill>
            <a:srgbClr val="FFFFFF"/>
          </a:solidFill>
          <a:ln w="9525" algn="ctr">
            <a:solidFill>
              <a:srgbClr val="FF0000"/>
            </a:solidFill>
            <a:round/>
          </a:ln>
        </p:spPr>
        <p:txBody>
          <a:bodyPr anchor="ctr"/>
          <a:lstStyle/>
          <a:p>
            <a:pPr eaLnBrk="0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400" b="1" kern="0" dirty="0" smtClean="0">
                <a:solidFill>
                  <a:srgbClr val="FF0000"/>
                </a:solidFill>
                <a:latin typeface="Verdana" panose="020B0604030504040204" pitchFamily="34" charset="0"/>
                <a:sym typeface="+mn-ea"/>
              </a:rPr>
              <a:t>点击</a:t>
            </a:r>
            <a:r>
              <a:rPr lang="en-US" altLang="zh-CN" sz="1400" b="1" kern="0" dirty="0" smtClean="0">
                <a:solidFill>
                  <a:srgbClr val="FF0000"/>
                </a:solidFill>
                <a:latin typeface="Verdana" panose="020B0604030504040204" pitchFamily="34" charset="0"/>
                <a:sym typeface="+mn-ea"/>
              </a:rPr>
              <a:t>【</a:t>
            </a:r>
            <a:r>
              <a:rPr lang="zh-CN" altLang="en-US" sz="1400" b="1" kern="0" dirty="0" smtClean="0">
                <a:solidFill>
                  <a:srgbClr val="FF0000"/>
                </a:solidFill>
                <a:latin typeface="Verdana" panose="020B0604030504040204" pitchFamily="34" charset="0"/>
                <a:sym typeface="+mn-ea"/>
              </a:rPr>
              <a:t>查看</a:t>
            </a:r>
            <a:r>
              <a:rPr lang="en-US" altLang="zh-CN" sz="1400" b="1" kern="0" dirty="0" smtClean="0">
                <a:solidFill>
                  <a:srgbClr val="FF0000"/>
                </a:solidFill>
                <a:latin typeface="Verdana" panose="020B0604030504040204" pitchFamily="34" charset="0"/>
                <a:sym typeface="+mn-ea"/>
              </a:rPr>
              <a:t>】</a:t>
            </a:r>
            <a:r>
              <a:rPr lang="zh-CN" altLang="en-US" sz="1400" b="1" kern="0" dirty="0" smtClean="0">
                <a:solidFill>
                  <a:srgbClr val="FF0000"/>
                </a:solidFill>
                <a:latin typeface="Verdana" panose="020B0604030504040204" pitchFamily="34" charset="0"/>
                <a:sym typeface="+mn-ea"/>
              </a:rPr>
              <a:t>按钮，可以查看合同信息</a:t>
            </a:r>
            <a:endParaRPr lang="zh-CN" altLang="en-US" sz="1400" b="1" kern="0" dirty="0">
              <a:solidFill>
                <a:srgbClr val="00B0F0"/>
              </a:solidFill>
              <a:latin typeface="Verdana" panose="020B0604030504040204" pitchFamily="34" charset="0"/>
              <a:sym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433410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ldLvl="0" animBg="1"/>
      <p:bldP spid="13" grpId="0" bldLvl="0" animBg="1"/>
      <p:bldP spid="17" grpId="0" bldLvl="0" animBg="1"/>
      <p:bldP spid="18" grpId="0" bldLvl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5" name="矩形 1"/>
          <p:cNvSpPr/>
          <p:nvPr/>
        </p:nvSpPr>
        <p:spPr>
          <a:xfrm>
            <a:off x="1106488" y="4679950"/>
            <a:ext cx="10033000" cy="584200"/>
          </a:xfrm>
          <a:prstGeom prst="rect">
            <a:avLst/>
          </a:prstGeom>
          <a:noFill/>
          <a:ln w="9525">
            <a:noFill/>
          </a:ln>
        </p:spPr>
        <p:txBody>
          <a:bodyPr wrap="none" anchor="t" anchorCtr="0">
            <a:spAutoFit/>
          </a:bodyPr>
          <a:lstStyle/>
          <a:p>
            <a:pPr eaLnBrk="0" hangingPunct="0"/>
            <a:r>
              <a:rPr lang="zh-CN" altLang="en-US" sz="3200" dirty="0">
                <a:solidFill>
                  <a:srgbClr val="FF0000"/>
                </a:solidFill>
                <a:latin typeface="Calibri" panose="020F0502020204030204" pitchFamily="34" charset="0"/>
                <a:ea typeface="宋体" panose="02010600030101010101" pitchFamily="2" charset="-122"/>
              </a:rPr>
              <a:t>本部分手册内容完毕，请及时关注平台及网站动态信息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标题 3"/>
          <p:cNvSpPr>
            <a:spLocks noGrp="1" noChangeArrowheads="1"/>
          </p:cNvSpPr>
          <p:nvPr>
            <p:ph type="title"/>
          </p:nvPr>
        </p:nvSpPr>
        <p:spPr bwMode="auto"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Ctr="0" compatLnSpc="1"/>
          <a:lstStyle/>
          <a:p>
            <a:r>
              <a:rPr lang="en-US" altLang="zh-CN" dirty="0"/>
              <a:t>                   </a:t>
            </a:r>
            <a:endParaRPr lang="zh-CN" altLang="en-US" dirty="0"/>
          </a:p>
        </p:txBody>
      </p:sp>
      <p:sp>
        <p:nvSpPr>
          <p:cNvPr id="6" name="云形 5"/>
          <p:cNvSpPr/>
          <p:nvPr/>
        </p:nvSpPr>
        <p:spPr>
          <a:xfrm>
            <a:off x="3011488" y="2005013"/>
            <a:ext cx="5938837" cy="2584450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overflow" horzOverflow="overflow" vert="horz" wrap="square" numCol="1" spcCol="0" rtlCol="0" fromWordArt="0" anchor="ctr" anchorCtr="0" forceAA="0" compatLnSpc="1">
            <a:noAutofit/>
          </a:bodyPr>
          <a:lstStyle/>
          <a:p>
            <a:pPr algn="ctr" eaLnBrk="0" hangingPunct="0">
              <a:defRPr/>
            </a:pPr>
            <a:r>
              <a:rPr lang="en-US" altLang="zh-CN" sz="3200" dirty="0" smtClean="0">
                <a:solidFill>
                  <a:prstClr val="white"/>
                </a:solidFill>
                <a:latin typeface="华文新魏" panose="02010800040101010101" pitchFamily="2" charset="-122"/>
                <a:ea typeface="华文新魏" panose="02010800040101010101" pitchFamily="2" charset="-122"/>
                <a:sym typeface="+mn-ea"/>
              </a:rPr>
              <a:t>DRG</a:t>
            </a:r>
            <a:r>
              <a:rPr lang="zh-CN" altLang="en-US" sz="3200" dirty="0">
                <a:solidFill>
                  <a:prstClr val="white"/>
                </a:solidFill>
                <a:latin typeface="华文新魏" panose="02010800040101010101" pitchFamily="2" charset="-122"/>
                <a:ea typeface="华文新魏" panose="02010800040101010101" pitchFamily="2" charset="-122"/>
                <a:sym typeface="+mn-ea"/>
              </a:rPr>
              <a:t>项目三方合同签订</a:t>
            </a:r>
          </a:p>
          <a:p>
            <a:pPr algn="ctr" eaLnBrk="0" hangingPunct="0">
              <a:defRPr/>
            </a:pPr>
            <a:r>
              <a:rPr lang="zh-CN" altLang="en-US" sz="3200" dirty="0" smtClean="0">
                <a:solidFill>
                  <a:prstClr val="white"/>
                </a:solidFill>
                <a:latin typeface="华文新魏" panose="02010800040101010101" pitchFamily="2" charset="-122"/>
                <a:ea typeface="华文新魏" panose="02010800040101010101" pitchFamily="2" charset="-122"/>
                <a:sym typeface="+mn-ea"/>
              </a:rPr>
              <a:t>医疗机构操作</a:t>
            </a:r>
            <a:endParaRPr lang="zh-CN" altLang="en-US" sz="3200" dirty="0">
              <a:solidFill>
                <a:prstClr val="white"/>
              </a:solidFill>
              <a:latin typeface="华文新魏" panose="02010800040101010101" pitchFamily="2" charset="-122"/>
              <a:ea typeface="华文新魏" panose="02010800040101010101" pitchFamily="2" charset="-122"/>
              <a:sym typeface="+mn-ea"/>
            </a:endParaRPr>
          </a:p>
        </p:txBody>
      </p:sp>
      <p:sp>
        <p:nvSpPr>
          <p:cNvPr id="15364" name="标题 1"/>
          <p:cNvSpPr txBox="1">
            <a:spLocks noChangeArrowheads="1"/>
          </p:cNvSpPr>
          <p:nvPr/>
        </p:nvSpPr>
        <p:spPr bwMode="auto">
          <a:xfrm>
            <a:off x="449263" y="139700"/>
            <a:ext cx="6465887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0" hangingPunct="0">
              <a:lnSpc>
                <a:spcPct val="90000"/>
              </a:lnSpc>
              <a:defRPr/>
            </a:pPr>
            <a:r>
              <a:rPr lang="en-US" altLang="zh-CN" sz="28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DRG</a:t>
            </a:r>
            <a:r>
              <a:rPr lang="zh-CN" altLang="en-US" sz="28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项目三方合同签订</a:t>
            </a:r>
            <a:endParaRPr lang="zh-CN" altLang="en-US" sz="2800" b="1" dirty="0">
              <a:solidFill>
                <a:prstClr val="white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92593373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962526"/>
            <a:ext cx="12192000" cy="5269832"/>
          </a:xfrm>
          <a:prstGeom prst="rect">
            <a:avLst/>
          </a:prstGeom>
        </p:spPr>
      </p:pic>
      <p:sp>
        <p:nvSpPr>
          <p:cNvPr id="17411" name="标题 1"/>
          <p:cNvSpPr>
            <a:spLocks noGrp="1"/>
          </p:cNvSpPr>
          <p:nvPr>
            <p:ph type="title"/>
          </p:nvPr>
        </p:nvSpPr>
        <p:spPr>
          <a:xfrm>
            <a:off x="449263" y="139700"/>
            <a:ext cx="6465887" cy="352425"/>
          </a:xfrm>
          <a:prstGeom prst="rect">
            <a:avLst/>
          </a:prstGeom>
          <a:noFill/>
          <a:ln>
            <a:noFill/>
          </a:ln>
        </p:spPr>
        <p:txBody>
          <a:bodyPr anchor="t" anchorCtr="0"/>
          <a:lstStyle/>
          <a:p>
            <a:r>
              <a:rPr lang="en-US" altLang="zh-CN" sz="28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DRG</a:t>
            </a:r>
            <a:r>
              <a:rPr lang="zh-CN" altLang="en-US" sz="28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项目三方合同</a:t>
            </a:r>
            <a:r>
              <a:rPr lang="zh-CN" altLang="en-US" sz="2800" b="1" dirty="0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签订</a:t>
            </a:r>
            <a:endParaRPr lang="zh-CN" altLang="en-US" sz="2800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pic>
        <p:nvPicPr>
          <p:cNvPr id="17412" name="内容占位符 4"/>
          <p:cNvPicPr>
            <a:picLocks noGrp="1" noChangeAspect="1"/>
          </p:cNvPicPr>
          <p:nvPr>
            <p:ph idx="1" hasCustomPrompt="1"/>
          </p:nvPr>
        </p:nvPicPr>
        <p:blipFill>
          <a:blip r:embed="rId5"/>
          <a:stretch>
            <a:fillRect/>
          </a:stretch>
        </p:blipFill>
        <p:spPr>
          <a:xfrm>
            <a:off x="0" y="0"/>
            <a:ext cx="0" cy="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5" name="组合 4"/>
          <p:cNvGrpSpPr/>
          <p:nvPr/>
        </p:nvGrpSpPr>
        <p:grpSpPr>
          <a:xfrm>
            <a:off x="76578" y="4382557"/>
            <a:ext cx="4214217" cy="482600"/>
            <a:chOff x="204915" y="3829104"/>
            <a:chExt cx="4214217" cy="482600"/>
          </a:xfrm>
        </p:grpSpPr>
        <p:sp>
          <p:nvSpPr>
            <p:cNvPr id="3" name="矩形: 圆角 5"/>
            <p:cNvSpPr/>
            <p:nvPr/>
          </p:nvSpPr>
          <p:spPr>
            <a:xfrm>
              <a:off x="204915" y="3961511"/>
              <a:ext cx="1053888" cy="217786"/>
            </a:xfrm>
            <a:prstGeom prst="roundRect">
              <a:avLst/>
            </a:prstGeom>
            <a:noFill/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0" name="圆角矩形标注 9"/>
            <p:cNvSpPr>
              <a:spLocks noChangeArrowheads="1"/>
            </p:cNvSpPr>
            <p:nvPr/>
          </p:nvSpPr>
          <p:spPr bwMode="auto">
            <a:xfrm>
              <a:off x="1859447" y="3829104"/>
              <a:ext cx="2559685" cy="482600"/>
            </a:xfrm>
            <a:prstGeom prst="wedgeRoundRectCallout">
              <a:avLst>
                <a:gd name="adj1" fmla="val -70944"/>
                <a:gd name="adj2" fmla="val -10551"/>
                <a:gd name="adj3" fmla="val 16667"/>
              </a:avLst>
            </a:prstGeom>
            <a:solidFill>
              <a:srgbClr val="FFFFFF"/>
            </a:solidFill>
            <a:ln w="9525" algn="ctr">
              <a:solidFill>
                <a:srgbClr val="FF0000"/>
              </a:solidFill>
              <a:round/>
            </a:ln>
          </p:spPr>
          <p:txBody>
            <a:bodyPr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14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Verdana" panose="020B0604030504040204" pitchFamily="34" charset="0"/>
                  <a:ea typeface="宋体" panose="02010600030101010101" pitchFamily="2" charset="-122"/>
                  <a:cs typeface="+mn-cs"/>
                  <a:sym typeface="+mn-ea"/>
                </a:rPr>
                <a:t>1.</a:t>
              </a:r>
              <a:r>
                <a:rPr kumimoji="0" lang="zh-CN" altLang="en-US" sz="14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Verdana" panose="020B0604030504040204" pitchFamily="34" charset="0"/>
                  <a:ea typeface="宋体" panose="02010600030101010101" pitchFamily="2" charset="-122"/>
                  <a:cs typeface="+mn-cs"/>
                  <a:sym typeface="+mn-ea"/>
                </a:rPr>
                <a:t>点击耗材交易管理</a:t>
              </a:r>
              <a:r>
                <a:rPr kumimoji="0" lang="en-US" altLang="zh-CN" sz="14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Verdana" panose="020B0604030504040204" pitchFamily="34" charset="0"/>
                  <a:ea typeface="宋体" panose="02010600030101010101" pitchFamily="2" charset="-122"/>
                  <a:cs typeface="+mn-cs"/>
                  <a:sym typeface="+mn-ea"/>
                </a:rPr>
                <a:t>-</a:t>
              </a:r>
              <a:r>
                <a:rPr kumimoji="0" lang="zh-CN" altLang="en-US" sz="14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Verdana" panose="020B0604030504040204" pitchFamily="34" charset="0"/>
                  <a:ea typeface="宋体" panose="02010600030101010101" pitchFamily="2" charset="-122"/>
                  <a:cs typeface="+mn-cs"/>
                  <a:sym typeface="+mn-ea"/>
                </a:rPr>
                <a:t>【三方合同项目列表】</a:t>
              </a:r>
            </a:p>
          </p:txBody>
        </p:sp>
      </p:grpSp>
      <p:sp>
        <p:nvSpPr>
          <p:cNvPr id="11" name="矩形: 圆角 5"/>
          <p:cNvSpPr/>
          <p:nvPr/>
        </p:nvSpPr>
        <p:spPr>
          <a:xfrm>
            <a:off x="2101516" y="3793547"/>
            <a:ext cx="9809005" cy="316253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3" name="圆角矩形标注 12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7922375" y="4514964"/>
            <a:ext cx="2220234" cy="482637"/>
          </a:xfrm>
          <a:prstGeom prst="wedgeRoundRectCallout">
            <a:avLst>
              <a:gd name="adj1" fmla="val 102213"/>
              <a:gd name="adj2" fmla="val -157465"/>
              <a:gd name="adj3" fmla="val 16667"/>
            </a:avLst>
          </a:prstGeom>
          <a:solidFill>
            <a:srgbClr val="FFFFFF"/>
          </a:solidFill>
          <a:ln w="9525" algn="ctr">
            <a:solidFill>
              <a:srgbClr val="FF0000"/>
            </a:solidFill>
            <a:round/>
          </a:ln>
        </p:spPr>
        <p:txBody>
          <a:bodyPr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400" b="1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Verdana" panose="020B0604030504040204" pitchFamily="34" charset="0"/>
                <a:ea typeface="宋体" panose="02010600030101010101" pitchFamily="2" charset="-122"/>
                <a:cs typeface="+mn-cs"/>
                <a:sym typeface="+mn-ea"/>
              </a:rPr>
              <a:t>2.</a:t>
            </a:r>
            <a:r>
              <a:rPr kumimoji="0" lang="zh-CN" altLang="en-US" sz="1400" b="1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Verdana" panose="020B0604030504040204" pitchFamily="34" charset="0"/>
                <a:ea typeface="宋体" panose="02010600030101010101" pitchFamily="2" charset="-122"/>
                <a:cs typeface="+mn-cs"/>
                <a:sym typeface="+mn-ea"/>
              </a:rPr>
              <a:t>点击</a:t>
            </a:r>
            <a:r>
              <a:rPr lang="en-US" altLang="zh-CN" sz="1400" b="1" kern="0" dirty="0" smtClean="0">
                <a:solidFill>
                  <a:srgbClr val="FF0000"/>
                </a:solidFill>
                <a:latin typeface="Verdana" panose="020B0604030504040204" pitchFamily="34" charset="0"/>
                <a:sym typeface="+mn-ea"/>
              </a:rPr>
              <a:t>DRG</a:t>
            </a:r>
            <a:r>
              <a:rPr lang="zh-CN" altLang="en-US" sz="1400" b="1" kern="0" dirty="0" smtClean="0">
                <a:solidFill>
                  <a:srgbClr val="FF0000"/>
                </a:solidFill>
                <a:latin typeface="Verdana" panose="020B0604030504040204" pitchFamily="34" charset="0"/>
                <a:sym typeface="+mn-ea"/>
              </a:rPr>
              <a:t>耗材带量采购</a:t>
            </a:r>
            <a:r>
              <a:rPr kumimoji="0" lang="zh-CN" altLang="en-US" sz="1400" b="1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Verdana" panose="020B0604030504040204" pitchFamily="34" charset="0"/>
                <a:ea typeface="宋体" panose="02010600030101010101" pitchFamily="2" charset="-122"/>
                <a:cs typeface="+mn-cs"/>
                <a:sym typeface="+mn-ea"/>
              </a:rPr>
              <a:t>【详情】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978568"/>
            <a:ext cx="12192000" cy="5350043"/>
          </a:xfrm>
          <a:prstGeom prst="rect">
            <a:avLst/>
          </a:prstGeom>
        </p:spPr>
      </p:pic>
      <p:sp>
        <p:nvSpPr>
          <p:cNvPr id="17411" name="标题 1"/>
          <p:cNvSpPr>
            <a:spLocks noGrp="1"/>
          </p:cNvSpPr>
          <p:nvPr>
            <p:ph type="title"/>
          </p:nvPr>
        </p:nvSpPr>
        <p:spPr>
          <a:xfrm>
            <a:off x="449263" y="139700"/>
            <a:ext cx="6465887" cy="352425"/>
          </a:xfrm>
          <a:prstGeom prst="rect">
            <a:avLst/>
          </a:prstGeom>
          <a:noFill/>
          <a:ln>
            <a:noFill/>
          </a:ln>
        </p:spPr>
        <p:txBody>
          <a:bodyPr anchor="t" anchorCtr="0"/>
          <a:lstStyle/>
          <a:p>
            <a:r>
              <a:rPr lang="en-US" altLang="zh-CN" sz="28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DRG</a:t>
            </a:r>
            <a:r>
              <a:rPr lang="zh-CN" altLang="en-US" sz="28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项目三方合同签订</a:t>
            </a:r>
            <a:endParaRPr lang="zh-CN" altLang="en-US" sz="2800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pic>
        <p:nvPicPr>
          <p:cNvPr id="17412" name="内容占位符 4"/>
          <p:cNvPicPr>
            <a:picLocks noGrp="1" noChangeAspect="1"/>
          </p:cNvPicPr>
          <p:nvPr>
            <p:ph idx="1" hasCustomPrompt="1"/>
          </p:nvPr>
        </p:nvPicPr>
        <p:blipFill>
          <a:blip r:embed="rId7"/>
          <a:stretch>
            <a:fillRect/>
          </a:stretch>
        </p:blipFill>
        <p:spPr>
          <a:xfrm>
            <a:off x="0" y="0"/>
            <a:ext cx="0" cy="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矩形: 圆角 5"/>
          <p:cNvSpPr/>
          <p:nvPr>
            <p:custDataLst>
              <p:tags r:id="rId1"/>
            </p:custDataLst>
          </p:nvPr>
        </p:nvSpPr>
        <p:spPr>
          <a:xfrm>
            <a:off x="143616" y="4383097"/>
            <a:ext cx="1053888" cy="217786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圆角矩形标注 6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7684168" y="2699428"/>
            <a:ext cx="2303112" cy="948690"/>
          </a:xfrm>
          <a:prstGeom prst="wedgeRoundRectCallout">
            <a:avLst>
              <a:gd name="adj1" fmla="val 67388"/>
              <a:gd name="adj2" fmla="val -74294"/>
              <a:gd name="adj3" fmla="val 16667"/>
            </a:avLst>
          </a:prstGeom>
          <a:solidFill>
            <a:srgbClr val="FFFFFF"/>
          </a:solidFill>
          <a:ln w="9525" algn="ctr">
            <a:solidFill>
              <a:srgbClr val="FF0000"/>
            </a:solidFill>
            <a:round/>
          </a:ln>
        </p:spPr>
        <p:txBody>
          <a:bodyPr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400" b="1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Verdana" panose="020B0604030504040204" pitchFamily="34" charset="0"/>
                <a:ea typeface="宋体" panose="02010600030101010101" pitchFamily="2" charset="-122"/>
                <a:cs typeface="+mn-cs"/>
                <a:sym typeface="+mn-ea"/>
              </a:rPr>
              <a:t>3.</a:t>
            </a:r>
            <a:r>
              <a:rPr kumimoji="0" lang="zh-CN" altLang="en-US" sz="1400" b="1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Verdana" panose="020B0604030504040204" pitchFamily="34" charset="0"/>
                <a:ea typeface="宋体" panose="02010600030101010101" pitchFamily="2" charset="-122"/>
                <a:cs typeface="+mn-cs"/>
                <a:sym typeface="+mn-ea"/>
              </a:rPr>
              <a:t>点击</a:t>
            </a:r>
            <a:r>
              <a:rPr lang="en-US" altLang="zh-CN" sz="1400" b="1" kern="0" dirty="0" smtClean="0">
                <a:solidFill>
                  <a:srgbClr val="FF0000"/>
                </a:solidFill>
                <a:latin typeface="Verdana" panose="020B0604030504040204" pitchFamily="34" charset="0"/>
                <a:sym typeface="+mn-ea"/>
              </a:rPr>
              <a:t>【</a:t>
            </a:r>
            <a:r>
              <a:rPr lang="zh-CN" altLang="en-US" sz="1400" b="1" kern="0" dirty="0" smtClean="0">
                <a:solidFill>
                  <a:srgbClr val="FF0000"/>
                </a:solidFill>
                <a:latin typeface="Verdana" panose="020B0604030504040204" pitchFamily="34" charset="0"/>
                <a:sym typeface="+mn-ea"/>
              </a:rPr>
              <a:t>新增三方合同</a:t>
            </a:r>
            <a:r>
              <a:rPr lang="en-US" altLang="zh-CN" sz="1400" b="1" kern="0" dirty="0" smtClean="0">
                <a:solidFill>
                  <a:srgbClr val="FF0000"/>
                </a:solidFill>
                <a:latin typeface="Verdana" panose="020B0604030504040204" pitchFamily="34" charset="0"/>
                <a:sym typeface="+mn-ea"/>
              </a:rPr>
              <a:t>】</a:t>
            </a:r>
            <a:r>
              <a:rPr lang="zh-CN" altLang="en-US" sz="1400" b="1" kern="0" dirty="0" smtClean="0">
                <a:solidFill>
                  <a:srgbClr val="FF0000"/>
                </a:solidFill>
                <a:latin typeface="Verdana" panose="020B0604030504040204" pitchFamily="34" charset="0"/>
                <a:sym typeface="+mn-ea"/>
              </a:rPr>
              <a:t>，选择申报企业与配送企业，生成合同</a:t>
            </a:r>
            <a:endParaRPr kumimoji="0" lang="zh-CN" altLang="en-US" sz="1400" b="1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Verdana" panose="020B0604030504040204" pitchFamily="34" charset="0"/>
              <a:ea typeface="宋体" panose="02010600030101010101" pitchFamily="2" charset="-122"/>
              <a:cs typeface="+mn-cs"/>
              <a:sym typeface="+mn-ea"/>
            </a:endParaRPr>
          </a:p>
        </p:txBody>
      </p:sp>
      <p:sp>
        <p:nvSpPr>
          <p:cNvPr id="16" name="矩形: 圆角 5"/>
          <p:cNvSpPr/>
          <p:nvPr>
            <p:custDataLst>
              <p:tags r:id="rId3"/>
            </p:custDataLst>
          </p:nvPr>
        </p:nvSpPr>
        <p:spPr>
          <a:xfrm>
            <a:off x="10398125" y="2215982"/>
            <a:ext cx="748665" cy="481965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922421"/>
            <a:ext cx="12192000" cy="5350042"/>
          </a:xfrm>
          <a:prstGeom prst="rect">
            <a:avLst/>
          </a:prstGeom>
        </p:spPr>
      </p:pic>
      <p:sp>
        <p:nvSpPr>
          <p:cNvPr id="5" name="标题 1"/>
          <p:cNvSpPr>
            <a:spLocks noGrp="1"/>
          </p:cNvSpPr>
          <p:nvPr>
            <p:ph type="title"/>
          </p:nvPr>
        </p:nvSpPr>
        <p:spPr>
          <a:xfrm>
            <a:off x="449263" y="139700"/>
            <a:ext cx="6465887" cy="352425"/>
          </a:xfrm>
          <a:prstGeom prst="rect">
            <a:avLst/>
          </a:prstGeom>
          <a:noFill/>
          <a:ln>
            <a:noFill/>
          </a:ln>
        </p:spPr>
        <p:txBody>
          <a:bodyPr anchor="t" anchorCtr="0"/>
          <a:lstStyle/>
          <a:p>
            <a:r>
              <a:rPr lang="en-US" altLang="zh-CN" sz="28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DRG</a:t>
            </a:r>
            <a:r>
              <a:rPr lang="zh-CN" altLang="en-US" sz="28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项目三方合同签订</a:t>
            </a:r>
            <a:endParaRPr lang="zh-CN" altLang="en-US" sz="2800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9" name="矩形: 圆角 5"/>
          <p:cNvSpPr/>
          <p:nvPr/>
        </p:nvSpPr>
        <p:spPr>
          <a:xfrm>
            <a:off x="143581" y="4220756"/>
            <a:ext cx="1053888" cy="250553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0" name="圆角矩形标注 9"/>
          <p:cNvSpPr>
            <a:spLocks noChangeArrowheads="1"/>
          </p:cNvSpPr>
          <p:nvPr/>
        </p:nvSpPr>
        <p:spPr bwMode="auto">
          <a:xfrm>
            <a:off x="8454474" y="5005134"/>
            <a:ext cx="2263775" cy="560808"/>
          </a:xfrm>
          <a:prstGeom prst="wedgeRoundRectCallout">
            <a:avLst>
              <a:gd name="adj1" fmla="val 78930"/>
              <a:gd name="adj2" fmla="val 71992"/>
              <a:gd name="adj3" fmla="val 16667"/>
            </a:avLst>
          </a:prstGeom>
          <a:solidFill>
            <a:srgbClr val="FFFFFF"/>
          </a:solidFill>
          <a:ln w="9525" algn="ctr">
            <a:solidFill>
              <a:srgbClr val="FF0000"/>
            </a:solidFill>
            <a:round/>
          </a:ln>
        </p:spPr>
        <p:txBody>
          <a:bodyPr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400" b="1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Verdana" panose="020B0604030504040204" pitchFamily="34" charset="0"/>
                <a:ea typeface="宋体" panose="02010600030101010101" pitchFamily="2" charset="-122"/>
                <a:cs typeface="+mn-cs"/>
                <a:sym typeface="+mn-ea"/>
              </a:rPr>
              <a:t>4.</a:t>
            </a:r>
            <a:r>
              <a:rPr kumimoji="0" lang="zh-CN" altLang="en-US" sz="1400" b="1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Verdana" panose="020B0604030504040204" pitchFamily="34" charset="0"/>
                <a:ea typeface="宋体" panose="02010600030101010101" pitchFamily="2" charset="-122"/>
                <a:cs typeface="+mn-cs"/>
                <a:sym typeface="+mn-ea"/>
              </a:rPr>
              <a:t>点击</a:t>
            </a:r>
            <a:r>
              <a:rPr kumimoji="0" lang="en-US" altLang="zh-CN" sz="1400" b="1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Verdana" panose="020B0604030504040204" pitchFamily="34" charset="0"/>
                <a:ea typeface="宋体" panose="02010600030101010101" pitchFamily="2" charset="-122"/>
                <a:cs typeface="+mn-cs"/>
                <a:sym typeface="+mn-ea"/>
              </a:rPr>
              <a:t>【</a:t>
            </a:r>
            <a:r>
              <a:rPr kumimoji="0" lang="zh-CN" altLang="en-US" sz="1400" b="1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Verdana" panose="020B0604030504040204" pitchFamily="34" charset="0"/>
                <a:ea typeface="宋体" panose="02010600030101010101" pitchFamily="2" charset="-122"/>
                <a:cs typeface="+mn-cs"/>
                <a:sym typeface="+mn-ea"/>
              </a:rPr>
              <a:t>生成协议</a:t>
            </a:r>
            <a:r>
              <a:rPr lang="en-US" altLang="zh-CN" sz="1400" b="1" kern="0" dirty="0" smtClean="0">
                <a:solidFill>
                  <a:srgbClr val="FF0000"/>
                </a:solidFill>
                <a:latin typeface="Verdana" panose="020B0604030504040204" pitchFamily="34" charset="0"/>
                <a:sym typeface="+mn-ea"/>
              </a:rPr>
              <a:t>】</a:t>
            </a:r>
            <a:r>
              <a:rPr lang="zh-CN" altLang="en-US" sz="1400" b="1" kern="0" dirty="0" smtClean="0">
                <a:solidFill>
                  <a:srgbClr val="FF0000"/>
                </a:solidFill>
                <a:latin typeface="Verdana" panose="020B0604030504040204" pitchFamily="34" charset="0"/>
                <a:sym typeface="+mn-ea"/>
              </a:rPr>
              <a:t>，将生产一份三方协议</a:t>
            </a:r>
            <a:endParaRPr kumimoji="0" lang="zh-CN" altLang="en-US" sz="1400" b="1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Verdana" panose="020B0604030504040204" pitchFamily="34" charset="0"/>
              <a:ea typeface="宋体" panose="02010600030101010101" pitchFamily="2" charset="-122"/>
              <a:cs typeface="+mn-cs"/>
              <a:sym typeface="+mn-ea"/>
            </a:endParaRPr>
          </a:p>
        </p:txBody>
      </p:sp>
      <p:sp>
        <p:nvSpPr>
          <p:cNvPr id="12" name="矩形: 圆角 5"/>
          <p:cNvSpPr/>
          <p:nvPr/>
        </p:nvSpPr>
        <p:spPr>
          <a:xfrm>
            <a:off x="11445977" y="5769440"/>
            <a:ext cx="543560" cy="316230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矩形: 圆角 5"/>
          <p:cNvSpPr/>
          <p:nvPr/>
        </p:nvSpPr>
        <p:spPr>
          <a:xfrm>
            <a:off x="1676302" y="3007894"/>
            <a:ext cx="353024" cy="2486527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1" name="圆角矩形标注 10"/>
          <p:cNvSpPr>
            <a:spLocks noChangeArrowheads="1"/>
          </p:cNvSpPr>
          <p:nvPr/>
        </p:nvSpPr>
        <p:spPr bwMode="auto">
          <a:xfrm>
            <a:off x="2387843" y="4190904"/>
            <a:ext cx="2263775" cy="814229"/>
          </a:xfrm>
          <a:prstGeom prst="wedgeRoundRectCallout">
            <a:avLst>
              <a:gd name="adj1" fmla="val -63507"/>
              <a:gd name="adj2" fmla="val -98210"/>
              <a:gd name="adj3" fmla="val 16667"/>
            </a:avLst>
          </a:prstGeom>
          <a:solidFill>
            <a:srgbClr val="FFFFFF"/>
          </a:solidFill>
          <a:ln w="9525" algn="ctr">
            <a:solidFill>
              <a:srgbClr val="FF0000"/>
            </a:solidFill>
            <a:round/>
          </a:ln>
        </p:spPr>
        <p:txBody>
          <a:bodyPr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400" b="1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Verdana" panose="020B0604030504040204" pitchFamily="34" charset="0"/>
                <a:ea typeface="宋体" panose="02010600030101010101" pitchFamily="2" charset="-122"/>
                <a:cs typeface="+mn-cs"/>
                <a:sym typeface="+mn-ea"/>
              </a:rPr>
              <a:t>按申报企业和配送企业选择，勾选下需要发起三方合同的</a:t>
            </a:r>
            <a:r>
              <a:rPr lang="zh-CN" altLang="en-US" sz="1400" b="1" kern="0" dirty="0">
                <a:solidFill>
                  <a:srgbClr val="FF0000"/>
                </a:solidFill>
                <a:latin typeface="Verdana" panose="020B0604030504040204" pitchFamily="34" charset="0"/>
                <a:sym typeface="+mn-ea"/>
              </a:rPr>
              <a:t>产品</a:t>
            </a:r>
            <a:endParaRPr kumimoji="0" lang="zh-CN" altLang="en-US" sz="1400" b="1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Verdana" panose="020B0604030504040204" pitchFamily="34" charset="0"/>
              <a:ea typeface="宋体" panose="02010600030101010101" pitchFamily="2" charset="-122"/>
              <a:cs typeface="+mn-cs"/>
              <a:sym typeface="+mn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图片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978568"/>
            <a:ext cx="12192000" cy="5350043"/>
          </a:xfrm>
          <a:prstGeom prst="rect">
            <a:avLst/>
          </a:prstGeom>
        </p:spPr>
      </p:pic>
      <p:sp>
        <p:nvSpPr>
          <p:cNvPr id="8" name="标题 1"/>
          <p:cNvSpPr>
            <a:spLocks noGrp="1"/>
          </p:cNvSpPr>
          <p:nvPr>
            <p:ph type="title"/>
          </p:nvPr>
        </p:nvSpPr>
        <p:spPr>
          <a:xfrm>
            <a:off x="449263" y="139700"/>
            <a:ext cx="6465887" cy="352425"/>
          </a:xfrm>
          <a:prstGeom prst="rect">
            <a:avLst/>
          </a:prstGeom>
          <a:noFill/>
          <a:ln>
            <a:noFill/>
          </a:ln>
        </p:spPr>
        <p:txBody>
          <a:bodyPr anchor="t" anchorCtr="0"/>
          <a:lstStyle/>
          <a:p>
            <a:r>
              <a:rPr lang="en-US" altLang="zh-CN" sz="28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DRG</a:t>
            </a:r>
            <a:r>
              <a:rPr lang="zh-CN" altLang="en-US" sz="28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项目三方合同签订</a:t>
            </a:r>
            <a:endParaRPr lang="zh-CN" altLang="en-US" sz="2800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5" name="圆角矩形标注 3"/>
          <p:cNvSpPr>
            <a:spLocks noChangeArrowheads="1"/>
          </p:cNvSpPr>
          <p:nvPr/>
        </p:nvSpPr>
        <p:spPr bwMode="auto">
          <a:xfrm>
            <a:off x="7332242" y="3008342"/>
            <a:ext cx="3148019" cy="1042294"/>
          </a:xfrm>
          <a:prstGeom prst="wedgeRoundRectCallout">
            <a:avLst>
              <a:gd name="adj1" fmla="val 64988"/>
              <a:gd name="adj2" fmla="val -32250"/>
              <a:gd name="adj3" fmla="val 16667"/>
            </a:avLst>
          </a:prstGeom>
          <a:solidFill>
            <a:srgbClr val="FFFFFF"/>
          </a:solidFill>
          <a:ln w="9525" algn="ctr">
            <a:solidFill>
              <a:srgbClr val="FF0000"/>
            </a:solidFill>
            <a:round/>
          </a:ln>
        </p:spPr>
        <p:txBody>
          <a:bodyPr anchor="ctr"/>
          <a:lstStyle/>
          <a:p>
            <a:pPr eaLnBrk="0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1400" b="1" kern="0" dirty="0" smtClean="0">
                <a:solidFill>
                  <a:srgbClr val="FF0000"/>
                </a:solidFill>
                <a:latin typeface="Verdana" panose="020B0604030504040204" pitchFamily="34" charset="0"/>
                <a:sym typeface="+mn-ea"/>
              </a:rPr>
              <a:t>5.</a:t>
            </a:r>
            <a:r>
              <a:rPr lang="zh-CN" altLang="en-US" sz="1400" b="1" kern="0" dirty="0" smtClean="0">
                <a:solidFill>
                  <a:srgbClr val="FF0000"/>
                </a:solidFill>
                <a:latin typeface="Verdana" panose="020B0604030504040204" pitchFamily="34" charset="0"/>
                <a:sym typeface="+mn-ea"/>
              </a:rPr>
              <a:t>点击</a:t>
            </a:r>
            <a:r>
              <a:rPr lang="en-US" altLang="zh-CN" sz="1400" b="1" kern="0" dirty="0" smtClean="0">
                <a:solidFill>
                  <a:srgbClr val="FF0000"/>
                </a:solidFill>
                <a:latin typeface="Verdana" panose="020B0604030504040204" pitchFamily="34" charset="0"/>
                <a:sym typeface="+mn-ea"/>
              </a:rPr>
              <a:t>【</a:t>
            </a:r>
            <a:r>
              <a:rPr lang="zh-CN" altLang="en-US" sz="1400" b="1" kern="0" dirty="0" smtClean="0">
                <a:solidFill>
                  <a:srgbClr val="FF0000"/>
                </a:solidFill>
                <a:latin typeface="Verdana" panose="020B0604030504040204" pitchFamily="34" charset="0"/>
                <a:sym typeface="+mn-ea"/>
              </a:rPr>
              <a:t>签订</a:t>
            </a:r>
            <a:r>
              <a:rPr lang="en-US" altLang="zh-CN" sz="1400" b="1" kern="0" dirty="0" smtClean="0">
                <a:solidFill>
                  <a:srgbClr val="FF0000"/>
                </a:solidFill>
                <a:latin typeface="Verdana" panose="020B0604030504040204" pitchFamily="34" charset="0"/>
                <a:sym typeface="+mn-ea"/>
              </a:rPr>
              <a:t>】</a:t>
            </a:r>
            <a:r>
              <a:rPr lang="zh-CN" altLang="en-US" sz="1400" b="1" kern="0" dirty="0" smtClean="0">
                <a:solidFill>
                  <a:srgbClr val="FF0000"/>
                </a:solidFill>
                <a:latin typeface="Verdana" panose="020B0604030504040204" pitchFamily="34" charset="0"/>
                <a:sym typeface="+mn-ea"/>
              </a:rPr>
              <a:t>按钮，验证</a:t>
            </a:r>
            <a:r>
              <a:rPr lang="en-US" altLang="zh-CN" sz="1400" b="1" kern="0" dirty="0" smtClean="0">
                <a:solidFill>
                  <a:srgbClr val="FF0000"/>
                </a:solidFill>
                <a:latin typeface="Verdana" panose="020B0604030504040204" pitchFamily="34" charset="0"/>
                <a:sym typeface="+mn-ea"/>
              </a:rPr>
              <a:t>CA</a:t>
            </a:r>
            <a:r>
              <a:rPr lang="zh-CN" altLang="en-US" sz="1400" b="1" kern="0" dirty="0" smtClean="0">
                <a:solidFill>
                  <a:srgbClr val="FF0000"/>
                </a:solidFill>
                <a:latin typeface="Verdana" panose="020B0604030504040204" pitchFamily="34" charset="0"/>
                <a:sym typeface="+mn-ea"/>
              </a:rPr>
              <a:t>证书后，医疗机构签订成功。</a:t>
            </a:r>
            <a:endParaRPr lang="en-US" altLang="zh-CN" sz="1400" b="1" kern="0" dirty="0" smtClean="0">
              <a:solidFill>
                <a:srgbClr val="FF0000"/>
              </a:solidFill>
              <a:latin typeface="Verdana" panose="020B0604030504040204" pitchFamily="34" charset="0"/>
              <a:sym typeface="+mn-ea"/>
            </a:endParaRPr>
          </a:p>
          <a:p>
            <a:pPr eaLnBrk="0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400" b="1" kern="0" dirty="0">
                <a:solidFill>
                  <a:srgbClr val="FF0000"/>
                </a:solidFill>
                <a:latin typeface="Verdana" panose="020B0604030504040204" pitchFamily="34" charset="0"/>
                <a:sym typeface="+mn-ea"/>
              </a:rPr>
              <a:t>点击</a:t>
            </a:r>
            <a:r>
              <a:rPr lang="en-US" altLang="zh-CN" sz="1400" b="1" kern="0" dirty="0">
                <a:solidFill>
                  <a:srgbClr val="FF0000"/>
                </a:solidFill>
                <a:latin typeface="Verdana" panose="020B0604030504040204" pitchFamily="34" charset="0"/>
                <a:sym typeface="+mn-ea"/>
              </a:rPr>
              <a:t>【</a:t>
            </a:r>
            <a:r>
              <a:rPr lang="zh-CN" altLang="en-US" sz="1400" b="1" kern="0" dirty="0">
                <a:solidFill>
                  <a:srgbClr val="FF0000"/>
                </a:solidFill>
                <a:latin typeface="Verdana" panose="020B0604030504040204" pitchFamily="34" charset="0"/>
                <a:sym typeface="+mn-ea"/>
              </a:rPr>
              <a:t>批量签订</a:t>
            </a:r>
            <a:r>
              <a:rPr lang="en-US" altLang="zh-CN" sz="1400" b="1" kern="0" dirty="0">
                <a:solidFill>
                  <a:srgbClr val="FF0000"/>
                </a:solidFill>
                <a:latin typeface="Verdana" panose="020B0604030504040204" pitchFamily="34" charset="0"/>
                <a:sym typeface="+mn-ea"/>
              </a:rPr>
              <a:t>】</a:t>
            </a:r>
            <a:r>
              <a:rPr lang="zh-CN" altLang="en-US" sz="1400" b="1" kern="0" dirty="0">
                <a:solidFill>
                  <a:srgbClr val="FF0000"/>
                </a:solidFill>
                <a:latin typeface="Verdana" panose="020B0604030504040204" pitchFamily="34" charset="0"/>
                <a:sym typeface="+mn-ea"/>
              </a:rPr>
              <a:t>按钮，可以批量签订三方合同列表里的所有</a:t>
            </a:r>
            <a:r>
              <a:rPr lang="zh-CN" altLang="en-US" sz="1400" b="1" kern="0" dirty="0" smtClean="0">
                <a:solidFill>
                  <a:srgbClr val="FF0000"/>
                </a:solidFill>
                <a:latin typeface="Verdana" panose="020B0604030504040204" pitchFamily="34" charset="0"/>
                <a:sym typeface="+mn-ea"/>
              </a:rPr>
              <a:t>合同</a:t>
            </a:r>
            <a:endParaRPr lang="zh-CN" altLang="en-US" sz="1400" b="1" kern="0" dirty="0">
              <a:solidFill>
                <a:srgbClr val="FF0000"/>
              </a:solidFill>
              <a:latin typeface="Verdana" panose="020B0604030504040204" pitchFamily="34" charset="0"/>
              <a:sym typeface="+mn-ea"/>
            </a:endParaRPr>
          </a:p>
        </p:txBody>
      </p:sp>
      <p:sp>
        <p:nvSpPr>
          <p:cNvPr id="6" name="矩形: 圆角 5"/>
          <p:cNvSpPr/>
          <p:nvPr/>
        </p:nvSpPr>
        <p:spPr>
          <a:xfrm>
            <a:off x="10973623" y="3092413"/>
            <a:ext cx="383538" cy="316230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3" name="圆角矩形标注 3"/>
          <p:cNvSpPr>
            <a:spLocks noChangeArrowheads="1"/>
          </p:cNvSpPr>
          <p:nvPr/>
        </p:nvSpPr>
        <p:spPr bwMode="auto">
          <a:xfrm>
            <a:off x="2652273" y="3132442"/>
            <a:ext cx="2256611" cy="1042294"/>
          </a:xfrm>
          <a:prstGeom prst="wedgeRoundRectCallout">
            <a:avLst>
              <a:gd name="adj1" fmla="val -50875"/>
              <a:gd name="adj2" fmla="val -103820"/>
              <a:gd name="adj3" fmla="val 16667"/>
            </a:avLst>
          </a:prstGeom>
          <a:solidFill>
            <a:srgbClr val="FFFFFF"/>
          </a:solidFill>
          <a:ln w="9525" algn="ctr">
            <a:solidFill>
              <a:srgbClr val="FF0000"/>
            </a:solidFill>
            <a:round/>
          </a:ln>
        </p:spPr>
        <p:txBody>
          <a:bodyPr anchor="ctr"/>
          <a:lstStyle/>
          <a:p>
            <a:pPr eaLnBrk="0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400" b="1" kern="0" dirty="0" smtClean="0">
                <a:solidFill>
                  <a:srgbClr val="FF0000"/>
                </a:solidFill>
                <a:latin typeface="Verdana" panose="020B0604030504040204" pitchFamily="34" charset="0"/>
                <a:sym typeface="+mn-ea"/>
              </a:rPr>
              <a:t>勾选后生成的三方合同，将会出现在“三方合同列表”内</a:t>
            </a:r>
            <a:endParaRPr lang="zh-CN" altLang="en-US" sz="1400" b="1" kern="0" dirty="0">
              <a:solidFill>
                <a:srgbClr val="FF0000"/>
              </a:solidFill>
              <a:latin typeface="Verdana" panose="020B0604030504040204" pitchFamily="34" charset="0"/>
              <a:sym typeface="+mn-ea"/>
            </a:endParaRPr>
          </a:p>
        </p:txBody>
      </p:sp>
      <p:sp>
        <p:nvSpPr>
          <p:cNvPr id="14" name="矩形: 圆角 5"/>
          <p:cNvSpPr/>
          <p:nvPr/>
        </p:nvSpPr>
        <p:spPr>
          <a:xfrm>
            <a:off x="1653145" y="2298329"/>
            <a:ext cx="841402" cy="316230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5" name="矩形: 圆角 5"/>
          <p:cNvSpPr/>
          <p:nvPr/>
        </p:nvSpPr>
        <p:spPr>
          <a:xfrm>
            <a:off x="11126023" y="2330419"/>
            <a:ext cx="600756" cy="316230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7" name="圆角矩形标注 3"/>
          <p:cNvSpPr>
            <a:spLocks noChangeArrowheads="1"/>
          </p:cNvSpPr>
          <p:nvPr/>
        </p:nvSpPr>
        <p:spPr bwMode="auto">
          <a:xfrm>
            <a:off x="7332569" y="3008338"/>
            <a:ext cx="3148019" cy="1042294"/>
          </a:xfrm>
          <a:prstGeom prst="wedgeRoundRectCallout">
            <a:avLst>
              <a:gd name="adj1" fmla="val 70084"/>
              <a:gd name="adj2" fmla="val -89197"/>
              <a:gd name="adj3" fmla="val 16667"/>
            </a:avLst>
          </a:prstGeom>
          <a:solidFill>
            <a:srgbClr val="FFFFFF"/>
          </a:solidFill>
          <a:ln w="9525" algn="ctr">
            <a:solidFill>
              <a:srgbClr val="FF0000"/>
            </a:solidFill>
            <a:round/>
          </a:ln>
        </p:spPr>
        <p:txBody>
          <a:bodyPr anchor="ctr"/>
          <a:lstStyle/>
          <a:p>
            <a:pPr eaLnBrk="0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1400" b="1" kern="0" dirty="0" smtClean="0">
                <a:solidFill>
                  <a:srgbClr val="FF0000"/>
                </a:solidFill>
                <a:latin typeface="Verdana" panose="020B0604030504040204" pitchFamily="34" charset="0"/>
                <a:sym typeface="+mn-ea"/>
              </a:rPr>
              <a:t>5.</a:t>
            </a:r>
            <a:r>
              <a:rPr lang="zh-CN" altLang="en-US" sz="1400" b="1" kern="0" dirty="0" smtClean="0">
                <a:solidFill>
                  <a:srgbClr val="FF0000"/>
                </a:solidFill>
                <a:latin typeface="Verdana" panose="020B0604030504040204" pitchFamily="34" charset="0"/>
                <a:sym typeface="+mn-ea"/>
              </a:rPr>
              <a:t>点击</a:t>
            </a:r>
            <a:r>
              <a:rPr lang="en-US" altLang="zh-CN" sz="1400" b="1" kern="0" dirty="0" smtClean="0">
                <a:solidFill>
                  <a:srgbClr val="FF0000"/>
                </a:solidFill>
                <a:latin typeface="Verdana" panose="020B0604030504040204" pitchFamily="34" charset="0"/>
                <a:sym typeface="+mn-ea"/>
              </a:rPr>
              <a:t>【</a:t>
            </a:r>
            <a:r>
              <a:rPr lang="zh-CN" altLang="en-US" sz="1400" b="1" kern="0" dirty="0" smtClean="0">
                <a:solidFill>
                  <a:srgbClr val="FF0000"/>
                </a:solidFill>
                <a:latin typeface="Verdana" panose="020B0604030504040204" pitchFamily="34" charset="0"/>
                <a:sym typeface="+mn-ea"/>
              </a:rPr>
              <a:t>签订</a:t>
            </a:r>
            <a:r>
              <a:rPr lang="en-US" altLang="zh-CN" sz="1400" b="1" kern="0" dirty="0" smtClean="0">
                <a:solidFill>
                  <a:srgbClr val="FF0000"/>
                </a:solidFill>
                <a:latin typeface="Verdana" panose="020B0604030504040204" pitchFamily="34" charset="0"/>
                <a:sym typeface="+mn-ea"/>
              </a:rPr>
              <a:t>】</a:t>
            </a:r>
            <a:r>
              <a:rPr lang="zh-CN" altLang="en-US" sz="1400" b="1" kern="0" dirty="0" smtClean="0">
                <a:solidFill>
                  <a:srgbClr val="FF0000"/>
                </a:solidFill>
                <a:latin typeface="Verdana" panose="020B0604030504040204" pitchFamily="34" charset="0"/>
                <a:sym typeface="+mn-ea"/>
              </a:rPr>
              <a:t>按钮，验证</a:t>
            </a:r>
            <a:r>
              <a:rPr lang="en-US" altLang="zh-CN" sz="1400" b="1" kern="0" dirty="0" smtClean="0">
                <a:solidFill>
                  <a:srgbClr val="FF0000"/>
                </a:solidFill>
                <a:latin typeface="Verdana" panose="020B0604030504040204" pitchFamily="34" charset="0"/>
                <a:sym typeface="+mn-ea"/>
              </a:rPr>
              <a:t>CA</a:t>
            </a:r>
            <a:r>
              <a:rPr lang="zh-CN" altLang="en-US" sz="1400" b="1" kern="0" dirty="0" smtClean="0">
                <a:solidFill>
                  <a:srgbClr val="FF0000"/>
                </a:solidFill>
                <a:latin typeface="Verdana" panose="020B0604030504040204" pitchFamily="34" charset="0"/>
                <a:sym typeface="+mn-ea"/>
              </a:rPr>
              <a:t>证书后，医疗机构签订成功。</a:t>
            </a:r>
            <a:endParaRPr lang="en-US" altLang="zh-CN" sz="1400" b="1" kern="0" dirty="0" smtClean="0">
              <a:solidFill>
                <a:srgbClr val="FF0000"/>
              </a:solidFill>
              <a:latin typeface="Verdana" panose="020B0604030504040204" pitchFamily="34" charset="0"/>
              <a:sym typeface="+mn-ea"/>
            </a:endParaRPr>
          </a:p>
          <a:p>
            <a:pPr eaLnBrk="0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400" b="1" kern="0" dirty="0">
                <a:solidFill>
                  <a:srgbClr val="FF0000"/>
                </a:solidFill>
                <a:latin typeface="Verdana" panose="020B0604030504040204" pitchFamily="34" charset="0"/>
                <a:sym typeface="+mn-ea"/>
              </a:rPr>
              <a:t>点击</a:t>
            </a:r>
            <a:r>
              <a:rPr lang="en-US" altLang="zh-CN" sz="1400" b="1" kern="0" dirty="0">
                <a:solidFill>
                  <a:srgbClr val="FF0000"/>
                </a:solidFill>
                <a:latin typeface="Verdana" panose="020B0604030504040204" pitchFamily="34" charset="0"/>
                <a:sym typeface="+mn-ea"/>
              </a:rPr>
              <a:t>【</a:t>
            </a:r>
            <a:r>
              <a:rPr lang="zh-CN" altLang="en-US" sz="1400" b="1" kern="0" dirty="0">
                <a:solidFill>
                  <a:srgbClr val="FF0000"/>
                </a:solidFill>
                <a:latin typeface="Verdana" panose="020B0604030504040204" pitchFamily="34" charset="0"/>
                <a:sym typeface="+mn-ea"/>
              </a:rPr>
              <a:t>批量签订</a:t>
            </a:r>
            <a:r>
              <a:rPr lang="en-US" altLang="zh-CN" sz="1400" b="1" kern="0" dirty="0">
                <a:solidFill>
                  <a:srgbClr val="FF0000"/>
                </a:solidFill>
                <a:latin typeface="Verdana" panose="020B0604030504040204" pitchFamily="34" charset="0"/>
                <a:sym typeface="+mn-ea"/>
              </a:rPr>
              <a:t>】</a:t>
            </a:r>
            <a:r>
              <a:rPr lang="zh-CN" altLang="en-US" sz="1400" b="1" kern="0" dirty="0">
                <a:solidFill>
                  <a:srgbClr val="FF0000"/>
                </a:solidFill>
                <a:latin typeface="Verdana" panose="020B0604030504040204" pitchFamily="34" charset="0"/>
                <a:sym typeface="+mn-ea"/>
              </a:rPr>
              <a:t>按钮，可以批量签订三方合同列表里的所有</a:t>
            </a:r>
            <a:r>
              <a:rPr lang="zh-CN" altLang="en-US" sz="1400" b="1" kern="0" dirty="0" smtClean="0">
                <a:solidFill>
                  <a:srgbClr val="FF0000"/>
                </a:solidFill>
                <a:latin typeface="Verdana" panose="020B0604030504040204" pitchFamily="34" charset="0"/>
                <a:sym typeface="+mn-ea"/>
              </a:rPr>
              <a:t>合同</a:t>
            </a:r>
            <a:endParaRPr lang="zh-CN" altLang="en-US" sz="1400" b="1" kern="0" dirty="0">
              <a:solidFill>
                <a:srgbClr val="FF0000"/>
              </a:solidFill>
              <a:latin typeface="Verdana" panose="020B0604030504040204" pitchFamily="34" charset="0"/>
              <a:sym typeface="+mn-ea"/>
            </a:endParaRPr>
          </a:p>
        </p:txBody>
      </p:sp>
      <p:sp>
        <p:nvSpPr>
          <p:cNvPr id="19" name="圆角矩形标注 3"/>
          <p:cNvSpPr>
            <a:spLocks noChangeArrowheads="1"/>
          </p:cNvSpPr>
          <p:nvPr/>
        </p:nvSpPr>
        <p:spPr bwMode="auto">
          <a:xfrm>
            <a:off x="7496430" y="4243137"/>
            <a:ext cx="2983831" cy="1042294"/>
          </a:xfrm>
          <a:prstGeom prst="wedgeRoundRectCallout">
            <a:avLst>
              <a:gd name="adj1" fmla="val 81085"/>
              <a:gd name="adj2" fmla="val -60725"/>
              <a:gd name="adj3" fmla="val 16667"/>
            </a:avLst>
          </a:prstGeom>
          <a:solidFill>
            <a:srgbClr val="FFFFFF"/>
          </a:solidFill>
          <a:ln w="9525" algn="ctr">
            <a:solidFill>
              <a:srgbClr val="FF0000"/>
            </a:solidFill>
            <a:round/>
          </a:ln>
        </p:spPr>
        <p:txBody>
          <a:bodyPr anchor="ctr"/>
          <a:lstStyle/>
          <a:p>
            <a:pPr eaLnBrk="0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400" b="1" kern="0" dirty="0">
                <a:solidFill>
                  <a:srgbClr val="FF0000"/>
                </a:solidFill>
                <a:latin typeface="Verdana" panose="020B0604030504040204" pitchFamily="34" charset="0"/>
                <a:sym typeface="+mn-ea"/>
              </a:rPr>
              <a:t>未完</a:t>
            </a:r>
            <a:r>
              <a:rPr lang="zh-CN" altLang="en-US" sz="1400" b="1" kern="0" dirty="0" smtClean="0">
                <a:solidFill>
                  <a:srgbClr val="FF0000"/>
                </a:solidFill>
                <a:latin typeface="Verdana" panose="020B0604030504040204" pitchFamily="34" charset="0"/>
                <a:sym typeface="+mn-ea"/>
              </a:rPr>
              <a:t>成的三方合同</a:t>
            </a:r>
            <a:r>
              <a:rPr lang="zh-CN" altLang="en-US" sz="1400" b="1" kern="0" dirty="0" smtClean="0">
                <a:solidFill>
                  <a:srgbClr val="FF0000"/>
                </a:solidFill>
                <a:latin typeface="Verdana" panose="020B0604030504040204" pitchFamily="34" charset="0"/>
                <a:sym typeface="+mn-ea"/>
              </a:rPr>
              <a:t>，医疗机构点击</a:t>
            </a:r>
            <a:r>
              <a:rPr lang="en-US" altLang="zh-CN" sz="1400" b="1" kern="0" dirty="0" smtClean="0">
                <a:solidFill>
                  <a:srgbClr val="FF0000"/>
                </a:solidFill>
                <a:latin typeface="Verdana" panose="020B0604030504040204" pitchFamily="34" charset="0"/>
                <a:sym typeface="+mn-ea"/>
              </a:rPr>
              <a:t>【</a:t>
            </a:r>
            <a:r>
              <a:rPr lang="zh-CN" altLang="en-US" sz="1400" b="1" kern="0" dirty="0" smtClean="0">
                <a:solidFill>
                  <a:srgbClr val="FF0000"/>
                </a:solidFill>
                <a:latin typeface="Verdana" panose="020B0604030504040204" pitchFamily="34" charset="0"/>
                <a:sym typeface="+mn-ea"/>
              </a:rPr>
              <a:t>删除</a:t>
            </a:r>
            <a:r>
              <a:rPr lang="en-US" altLang="zh-CN" sz="1400" b="1" kern="0" dirty="0" smtClean="0">
                <a:solidFill>
                  <a:srgbClr val="FF0000"/>
                </a:solidFill>
                <a:latin typeface="Verdana" panose="020B0604030504040204" pitchFamily="34" charset="0"/>
                <a:sym typeface="+mn-ea"/>
              </a:rPr>
              <a:t>】</a:t>
            </a:r>
            <a:r>
              <a:rPr lang="zh-CN" altLang="en-US" sz="1400" b="1" kern="0" dirty="0" smtClean="0">
                <a:solidFill>
                  <a:srgbClr val="FF0000"/>
                </a:solidFill>
                <a:latin typeface="Verdana" panose="020B0604030504040204" pitchFamily="34" charset="0"/>
                <a:sym typeface="+mn-ea"/>
              </a:rPr>
              <a:t>按钮，可以在列表中</a:t>
            </a:r>
            <a:r>
              <a:rPr lang="zh-CN" altLang="en-US" sz="1400" b="1" kern="0" dirty="0" smtClean="0">
                <a:solidFill>
                  <a:srgbClr val="FF0000"/>
                </a:solidFill>
                <a:latin typeface="Verdana" panose="020B0604030504040204" pitchFamily="34" charset="0"/>
                <a:sym typeface="+mn-ea"/>
              </a:rPr>
              <a:t>删除</a:t>
            </a:r>
            <a:endParaRPr lang="en-US" altLang="zh-CN" sz="1400" b="1" kern="0" dirty="0" smtClean="0">
              <a:solidFill>
                <a:srgbClr val="FF0000"/>
              </a:solidFill>
              <a:latin typeface="Verdana" panose="020B0604030504040204" pitchFamily="34" charset="0"/>
              <a:sym typeface="+mn-ea"/>
            </a:endParaRPr>
          </a:p>
          <a:p>
            <a:pPr eaLnBrk="0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400" b="1" kern="0" dirty="0" smtClean="0">
                <a:solidFill>
                  <a:srgbClr val="00B0F0"/>
                </a:solidFill>
                <a:latin typeface="Verdana" panose="020B0604030504040204" pitchFamily="34" charset="0"/>
                <a:sym typeface="+mn-ea"/>
              </a:rPr>
              <a:t>注意：三方均已签订的合同无法删除</a:t>
            </a:r>
            <a:endParaRPr lang="zh-CN" altLang="en-US" sz="1400" b="1" kern="0" dirty="0">
              <a:solidFill>
                <a:srgbClr val="00B0F0"/>
              </a:solidFill>
              <a:latin typeface="Verdana" panose="020B0604030504040204" pitchFamily="34" charset="0"/>
              <a:sym typeface="+mn-ea"/>
            </a:endParaRPr>
          </a:p>
        </p:txBody>
      </p:sp>
      <p:sp>
        <p:nvSpPr>
          <p:cNvPr id="20" name="矩形: 圆角 5"/>
          <p:cNvSpPr/>
          <p:nvPr/>
        </p:nvSpPr>
        <p:spPr>
          <a:xfrm>
            <a:off x="11478126" y="3982750"/>
            <a:ext cx="336885" cy="316230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155102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ldLvl="0" animBg="1"/>
      <p:bldP spid="13" grpId="0" bldLvl="0" animBg="1"/>
      <p:bldP spid="17" grpId="0" bldLvl="0" animBg="1"/>
      <p:bldP spid="19" grpId="0" bldLvl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图片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978568"/>
            <a:ext cx="12192000" cy="5350043"/>
          </a:xfrm>
          <a:prstGeom prst="rect">
            <a:avLst/>
          </a:prstGeom>
        </p:spPr>
      </p:pic>
      <p:sp>
        <p:nvSpPr>
          <p:cNvPr id="8" name="标题 1"/>
          <p:cNvSpPr>
            <a:spLocks noGrp="1"/>
          </p:cNvSpPr>
          <p:nvPr>
            <p:ph type="title"/>
          </p:nvPr>
        </p:nvSpPr>
        <p:spPr>
          <a:xfrm>
            <a:off x="449263" y="139700"/>
            <a:ext cx="6465887" cy="352425"/>
          </a:xfrm>
          <a:prstGeom prst="rect">
            <a:avLst/>
          </a:prstGeom>
          <a:noFill/>
          <a:ln>
            <a:noFill/>
          </a:ln>
        </p:spPr>
        <p:txBody>
          <a:bodyPr anchor="t" anchorCtr="0"/>
          <a:lstStyle/>
          <a:p>
            <a:r>
              <a:rPr lang="en-US" altLang="zh-CN" sz="28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DRG</a:t>
            </a:r>
            <a:r>
              <a:rPr lang="zh-CN" altLang="en-US" sz="28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项目三方合同签订</a:t>
            </a:r>
            <a:endParaRPr lang="zh-CN" altLang="en-US" sz="2800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8" name="矩形: 圆角 5"/>
          <p:cNvSpPr/>
          <p:nvPr/>
        </p:nvSpPr>
        <p:spPr>
          <a:xfrm>
            <a:off x="11241917" y="3693694"/>
            <a:ext cx="300378" cy="220579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9" name="圆角矩形标注 3"/>
          <p:cNvSpPr>
            <a:spLocks noChangeArrowheads="1"/>
          </p:cNvSpPr>
          <p:nvPr/>
        </p:nvSpPr>
        <p:spPr bwMode="auto">
          <a:xfrm>
            <a:off x="7507706" y="4086947"/>
            <a:ext cx="2983831" cy="1042294"/>
          </a:xfrm>
          <a:prstGeom prst="wedgeRoundRectCallout">
            <a:avLst>
              <a:gd name="adj1" fmla="val 70332"/>
              <a:gd name="adj2" fmla="val -76886"/>
              <a:gd name="adj3" fmla="val 16667"/>
            </a:avLst>
          </a:prstGeom>
          <a:solidFill>
            <a:srgbClr val="FFFFFF"/>
          </a:solidFill>
          <a:ln w="9525" algn="ctr">
            <a:solidFill>
              <a:srgbClr val="FF0000"/>
            </a:solidFill>
            <a:round/>
          </a:ln>
        </p:spPr>
        <p:txBody>
          <a:bodyPr anchor="ctr"/>
          <a:lstStyle/>
          <a:p>
            <a:pPr eaLnBrk="0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400" b="1" kern="0" dirty="0" smtClean="0">
                <a:solidFill>
                  <a:srgbClr val="FF0000"/>
                </a:solidFill>
                <a:latin typeface="Verdana" panose="020B0604030504040204" pitchFamily="34" charset="0"/>
                <a:sym typeface="+mn-ea"/>
              </a:rPr>
              <a:t>点击</a:t>
            </a:r>
            <a:r>
              <a:rPr lang="en-US" altLang="zh-CN" sz="1400" b="1" kern="0" dirty="0" smtClean="0">
                <a:solidFill>
                  <a:srgbClr val="FF0000"/>
                </a:solidFill>
                <a:latin typeface="Verdana" panose="020B0604030504040204" pitchFamily="34" charset="0"/>
                <a:sym typeface="+mn-ea"/>
              </a:rPr>
              <a:t>【</a:t>
            </a:r>
            <a:r>
              <a:rPr lang="zh-CN" altLang="en-US" sz="1400" b="1" kern="0" dirty="0" smtClean="0">
                <a:solidFill>
                  <a:srgbClr val="FF0000"/>
                </a:solidFill>
                <a:latin typeface="Verdana" panose="020B0604030504040204" pitchFamily="34" charset="0"/>
                <a:sym typeface="+mn-ea"/>
              </a:rPr>
              <a:t>查看</a:t>
            </a:r>
            <a:r>
              <a:rPr lang="en-US" altLang="zh-CN" sz="1400" b="1" kern="0" dirty="0" smtClean="0">
                <a:solidFill>
                  <a:srgbClr val="FF0000"/>
                </a:solidFill>
                <a:latin typeface="Verdana" panose="020B0604030504040204" pitchFamily="34" charset="0"/>
                <a:sym typeface="+mn-ea"/>
              </a:rPr>
              <a:t>】</a:t>
            </a:r>
            <a:r>
              <a:rPr lang="zh-CN" altLang="en-US" sz="1400" b="1" kern="0" dirty="0" smtClean="0">
                <a:solidFill>
                  <a:srgbClr val="FF0000"/>
                </a:solidFill>
                <a:latin typeface="Verdana" panose="020B0604030504040204" pitchFamily="34" charset="0"/>
                <a:sym typeface="+mn-ea"/>
              </a:rPr>
              <a:t>按钮，可以查看合同信息</a:t>
            </a:r>
            <a:endParaRPr lang="zh-CN" altLang="en-US" sz="1400" b="1" kern="0" dirty="0">
              <a:solidFill>
                <a:srgbClr val="00B0F0"/>
              </a:solidFill>
              <a:latin typeface="Verdana" panose="020B0604030504040204" pitchFamily="34" charset="0"/>
              <a:sym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691201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bldLvl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标题 1"/>
          <p:cNvSpPr>
            <a:spLocks noGrp="1"/>
          </p:cNvSpPr>
          <p:nvPr>
            <p:ph type="title"/>
          </p:nvPr>
        </p:nvSpPr>
        <p:spPr>
          <a:xfrm>
            <a:off x="449263" y="139700"/>
            <a:ext cx="6465887" cy="352425"/>
          </a:xfrm>
          <a:prstGeom prst="rect">
            <a:avLst/>
          </a:prstGeom>
          <a:noFill/>
          <a:ln>
            <a:noFill/>
          </a:ln>
        </p:spPr>
        <p:txBody>
          <a:bodyPr anchor="t" anchorCtr="0"/>
          <a:lstStyle/>
          <a:p>
            <a:r>
              <a:rPr lang="en-US" altLang="zh-CN" sz="28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DRG</a:t>
            </a:r>
            <a:r>
              <a:rPr lang="zh-CN" altLang="en-US" sz="28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项目三方合同签订</a:t>
            </a:r>
            <a:endParaRPr lang="zh-CN" altLang="en-US" sz="2800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4" name="组合 3"/>
          <p:cNvGrpSpPr/>
          <p:nvPr/>
        </p:nvGrpSpPr>
        <p:grpSpPr>
          <a:xfrm>
            <a:off x="0" y="750728"/>
            <a:ext cx="12192000" cy="5918015"/>
            <a:chOff x="0" y="750728"/>
            <a:chExt cx="12192000" cy="5918015"/>
          </a:xfrm>
        </p:grpSpPr>
        <p:pic>
          <p:nvPicPr>
            <p:cNvPr id="2" name="图片 1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0" y="750728"/>
              <a:ext cx="12192000" cy="5918015"/>
            </a:xfrm>
            <a:prstGeom prst="rect">
              <a:avLst/>
            </a:prstGeom>
          </p:spPr>
        </p:pic>
        <p:pic>
          <p:nvPicPr>
            <p:cNvPr id="3" name="图片 2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637701" y="5165557"/>
              <a:ext cx="10466067" cy="1503186"/>
            </a:xfrm>
            <a:prstGeom prst="rect">
              <a:avLst/>
            </a:prstGeom>
          </p:spPr>
        </p:pic>
      </p:grpSp>
      <p:sp>
        <p:nvSpPr>
          <p:cNvPr id="17" name="圆角矩形标注 3"/>
          <p:cNvSpPr>
            <a:spLocks noChangeArrowheads="1"/>
          </p:cNvSpPr>
          <p:nvPr/>
        </p:nvSpPr>
        <p:spPr bwMode="auto">
          <a:xfrm>
            <a:off x="6451755" y="4195011"/>
            <a:ext cx="2660161" cy="903128"/>
          </a:xfrm>
          <a:prstGeom prst="wedgeRoundRectCallout">
            <a:avLst>
              <a:gd name="adj1" fmla="val -47377"/>
              <a:gd name="adj2" fmla="val 120892"/>
              <a:gd name="adj3" fmla="val 16667"/>
            </a:avLst>
          </a:prstGeom>
          <a:solidFill>
            <a:srgbClr val="FFFFFF"/>
          </a:solidFill>
          <a:ln w="9525" algn="ctr">
            <a:solidFill>
              <a:srgbClr val="FF0000"/>
            </a:solidFill>
            <a:round/>
          </a:ln>
        </p:spPr>
        <p:txBody>
          <a:bodyPr anchor="ctr"/>
          <a:lstStyle/>
          <a:p>
            <a:pPr eaLnBrk="0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400" b="1" kern="0" dirty="0" smtClean="0">
                <a:solidFill>
                  <a:srgbClr val="FF0000"/>
                </a:solidFill>
                <a:latin typeface="Verdana" panose="020B0604030504040204" pitchFamily="34" charset="0"/>
                <a:sym typeface="+mn-ea"/>
              </a:rPr>
              <a:t>合同信息的最下方，可以查看产品的相关信息与最终任务量</a:t>
            </a:r>
            <a:endParaRPr lang="zh-CN" altLang="en-US" sz="1400" b="1" kern="0" dirty="0">
              <a:solidFill>
                <a:srgbClr val="FF0000"/>
              </a:solidFill>
              <a:latin typeface="Verdana" panose="020B0604030504040204" pitchFamily="34" charset="0"/>
              <a:sym typeface="+mn-ea"/>
            </a:endParaRPr>
          </a:p>
        </p:txBody>
      </p:sp>
      <p:sp>
        <p:nvSpPr>
          <p:cNvPr id="16" name="矩形: 圆角 5"/>
          <p:cNvSpPr/>
          <p:nvPr/>
        </p:nvSpPr>
        <p:spPr>
          <a:xfrm>
            <a:off x="2414337" y="5967663"/>
            <a:ext cx="8879305" cy="633662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878910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bldLvl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标题 3"/>
          <p:cNvSpPr>
            <a:spLocks noGrp="1" noChangeArrowheads="1"/>
          </p:cNvSpPr>
          <p:nvPr>
            <p:ph type="title"/>
          </p:nvPr>
        </p:nvSpPr>
        <p:spPr bwMode="auto"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Ctr="0" compatLnSpc="1"/>
          <a:lstStyle/>
          <a:p>
            <a:r>
              <a:rPr lang="en-US" altLang="zh-CN" dirty="0"/>
              <a:t>                   </a:t>
            </a:r>
            <a:endParaRPr lang="zh-CN" altLang="en-US" dirty="0"/>
          </a:p>
        </p:txBody>
      </p:sp>
      <p:sp>
        <p:nvSpPr>
          <p:cNvPr id="6" name="云形 5"/>
          <p:cNvSpPr/>
          <p:nvPr/>
        </p:nvSpPr>
        <p:spPr>
          <a:xfrm>
            <a:off x="3011488" y="2005013"/>
            <a:ext cx="5938837" cy="2584450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overflow" horzOverflow="overflow" vert="horz" wrap="square" numCol="1" spcCol="0" rtlCol="0" fromWordArt="0" anchor="ctr" anchorCtr="0" forceAA="0" compatLnSpc="1">
            <a:noAutofit/>
          </a:bodyPr>
          <a:lstStyle/>
          <a:p>
            <a:pPr algn="ctr" eaLnBrk="0" hangingPunct="0">
              <a:defRPr/>
            </a:pPr>
            <a:r>
              <a:rPr lang="en-US" altLang="zh-CN" sz="3200" dirty="0" smtClean="0">
                <a:solidFill>
                  <a:prstClr val="white"/>
                </a:solidFill>
                <a:latin typeface="华文新魏" panose="02010800040101010101" pitchFamily="2" charset="-122"/>
                <a:ea typeface="华文新魏" panose="02010800040101010101" pitchFamily="2" charset="-122"/>
                <a:sym typeface="+mn-ea"/>
              </a:rPr>
              <a:t>DRG</a:t>
            </a:r>
            <a:r>
              <a:rPr lang="zh-CN" altLang="en-US" sz="3200" dirty="0">
                <a:solidFill>
                  <a:prstClr val="white"/>
                </a:solidFill>
                <a:latin typeface="华文新魏" panose="02010800040101010101" pitchFamily="2" charset="-122"/>
                <a:ea typeface="华文新魏" panose="02010800040101010101" pitchFamily="2" charset="-122"/>
                <a:sym typeface="+mn-ea"/>
              </a:rPr>
              <a:t>项目三方合同签订</a:t>
            </a:r>
          </a:p>
          <a:p>
            <a:pPr algn="ctr" eaLnBrk="0" hangingPunct="0">
              <a:defRPr/>
            </a:pPr>
            <a:r>
              <a:rPr lang="zh-CN" altLang="en-US" sz="3200" dirty="0" smtClean="0">
                <a:solidFill>
                  <a:prstClr val="white"/>
                </a:solidFill>
                <a:latin typeface="华文新魏" panose="02010800040101010101" pitchFamily="2" charset="-122"/>
                <a:ea typeface="华文新魏" panose="02010800040101010101" pitchFamily="2" charset="-122"/>
                <a:sym typeface="+mn-ea"/>
              </a:rPr>
              <a:t>企业操作</a:t>
            </a:r>
            <a:endParaRPr lang="zh-CN" altLang="en-US" sz="3200" dirty="0">
              <a:solidFill>
                <a:prstClr val="white"/>
              </a:solidFill>
              <a:latin typeface="华文新魏" panose="02010800040101010101" pitchFamily="2" charset="-122"/>
              <a:ea typeface="华文新魏" panose="02010800040101010101" pitchFamily="2" charset="-122"/>
              <a:sym typeface="+mn-ea"/>
            </a:endParaRPr>
          </a:p>
        </p:txBody>
      </p:sp>
      <p:sp>
        <p:nvSpPr>
          <p:cNvPr id="15364" name="标题 1"/>
          <p:cNvSpPr txBox="1">
            <a:spLocks noChangeArrowheads="1"/>
          </p:cNvSpPr>
          <p:nvPr/>
        </p:nvSpPr>
        <p:spPr bwMode="auto">
          <a:xfrm>
            <a:off x="449263" y="139700"/>
            <a:ext cx="6465887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0" hangingPunct="0">
              <a:lnSpc>
                <a:spcPct val="90000"/>
              </a:lnSpc>
              <a:defRPr/>
            </a:pPr>
            <a:r>
              <a:rPr lang="en-US" altLang="zh-CN" sz="28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DRG</a:t>
            </a:r>
            <a:r>
              <a:rPr lang="zh-CN" altLang="en-US" sz="28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项目三方合同签订</a:t>
            </a:r>
            <a:endParaRPr lang="zh-CN" altLang="en-US" sz="2800" b="1" dirty="0">
              <a:solidFill>
                <a:prstClr val="white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806752822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PP_MARK_KEY" val="736c08e0-ad72-4661-8aa5-d4db1f045ea0"/>
  <p:tag name="COMMONDATA" val="eyJoZGlkIjoiZmE5N2UwM2RmZTk2NzlkMGQ5NWI2YTU1ZjNiMzc5YjUifQ==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TOPIC_ID" val="2869567"/>
  <p:tag name="KSO_WM_TEMPLATE_OUTLINE_ID" val="15"/>
  <p:tag name="KSO_WM_TEMPLATE_SCENE_ID" val="1"/>
  <p:tag name="KSO_WM_TEMPLATE_JOB_ID" val="2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自定义设计方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自定义设计方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2_自定义设计方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3_自定义设计方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4_自定义设计方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8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122</TotalTime>
  <Words>450</Words>
  <Application>Microsoft Office PowerPoint</Application>
  <PresentationFormat>宽屏</PresentationFormat>
  <Paragraphs>42</Paragraphs>
  <Slides>12</Slides>
  <Notes>3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6</vt:i4>
      </vt:variant>
      <vt:variant>
        <vt:lpstr>幻灯片标题</vt:lpstr>
      </vt:variant>
      <vt:variant>
        <vt:i4>12</vt:i4>
      </vt:variant>
    </vt:vector>
  </HeadingPairs>
  <TitlesOfParts>
    <vt:vector size="25" baseType="lpstr">
      <vt:lpstr>华文新魏</vt:lpstr>
      <vt:lpstr>宋体</vt:lpstr>
      <vt:lpstr>微软雅黑</vt:lpstr>
      <vt:lpstr>Arial</vt:lpstr>
      <vt:lpstr>Calibri</vt:lpstr>
      <vt:lpstr>Calibri Light</vt:lpstr>
      <vt:lpstr>Verdana</vt:lpstr>
      <vt:lpstr>Office 主题</vt:lpstr>
      <vt:lpstr>1_自定义设计方案</vt:lpstr>
      <vt:lpstr>自定义设计方案</vt:lpstr>
      <vt:lpstr>2_自定义设计方案</vt:lpstr>
      <vt:lpstr>3_自定义设计方案</vt:lpstr>
      <vt:lpstr>4_自定义设计方案</vt:lpstr>
      <vt:lpstr>PowerPoint 演示文稿</vt:lpstr>
      <vt:lpstr>                   </vt:lpstr>
      <vt:lpstr>DRG项目三方合同签订</vt:lpstr>
      <vt:lpstr>DRG项目三方合同签订</vt:lpstr>
      <vt:lpstr>DRG项目三方合同签订</vt:lpstr>
      <vt:lpstr>DRG项目三方合同签订</vt:lpstr>
      <vt:lpstr>DRG项目三方合同签订</vt:lpstr>
      <vt:lpstr>DRG项目三方合同签订</vt:lpstr>
      <vt:lpstr>                   </vt:lpstr>
      <vt:lpstr>DRG项目三方合同签订</vt:lpstr>
      <vt:lpstr>DRG项目三方合同签订</vt:lpstr>
      <vt:lpstr>PowerPoint 演示文稿</vt:lpstr>
    </vt:vector>
  </TitlesOfParts>
  <Company>www.dadighost.com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YXL</dc:creator>
  <cp:lastModifiedBy>ELIAN-FM-JSJ707</cp:lastModifiedBy>
  <cp:revision>781</cp:revision>
  <dcterms:created xsi:type="dcterms:W3CDTF">2017-12-20T16:14:00Z</dcterms:created>
  <dcterms:modified xsi:type="dcterms:W3CDTF">2023-11-27T06:14:25Z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2052-12.1.0.15712</vt:lpwstr>
  </property>
  <property fmtid="{D5CDD505-2E9C-101B-9397-08002B2CF9AE}" pid="3" name="ICV">
    <vt:lpwstr>3A4E677110AF4F918B8AFF87F6FA9C08_13</vt:lpwstr>
  </property>
</Properties>
</file>