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2"/>
    <p:sldMasterId id="2147483656" r:id="rId3"/>
    <p:sldMasterId id="2147483658" r:id="rId4"/>
    <p:sldMasterId id="2147483661" r:id="rId5"/>
    <p:sldMasterId id="2147483664" r:id="rId6"/>
  </p:sldMasterIdLst>
  <p:notesMasterIdLst>
    <p:notesMasterId r:id="rId17"/>
  </p:notesMasterIdLst>
  <p:handoutMasterIdLst>
    <p:handoutMasterId r:id="rId18"/>
  </p:handoutMasterIdLst>
  <p:sldIdLst>
    <p:sldId id="272" r:id="rId7"/>
    <p:sldId id="778" r:id="rId8"/>
    <p:sldId id="706" r:id="rId9"/>
    <p:sldId id="707" r:id="rId10"/>
    <p:sldId id="708" r:id="rId11"/>
    <p:sldId id="777" r:id="rId12"/>
    <p:sldId id="710" r:id="rId13"/>
    <p:sldId id="711" r:id="rId14"/>
    <p:sldId id="712" r:id="rId15"/>
    <p:sldId id="261" r:id="rId16"/>
  </p:sldIdLst>
  <p:sldSz cx="12192000" cy="6858000"/>
  <p:notesSz cx="7104063" cy="10234613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7" userDrawn="1">
          <p15:clr>
            <a:srgbClr val="A4A3A4"/>
          </p15:clr>
        </p15:guide>
        <p15:guide id="2" pos="29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/>
    <p:restoredTop sz="95244"/>
  </p:normalViewPr>
  <p:slideViewPr>
    <p:cSldViewPr snapToGrid="0" showGuides="1">
      <p:cViewPr varScale="1">
        <p:scale>
          <a:sx n="107" d="100"/>
          <a:sy n="107" d="100"/>
        </p:scale>
        <p:origin x="89" y="113"/>
      </p:cViewPr>
      <p:guideLst>
        <p:guide orient="horz" pos="2047"/>
        <p:guide pos="2917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defRPr sz="1245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4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defRPr sz="1245" noProof="1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4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263"/>
            <a:ext cx="3078163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defRPr sz="1245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4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4313" y="9720263"/>
            <a:ext cx="3078163" cy="514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noProof="1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F76F625-63F9-4A3E-BF8F-C5B910E59946}" type="slidenum">
              <a:rPr kumimoji="0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8163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0263"/>
            <a:ext cx="3078163" cy="514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7DF5A40-A4B1-4800-8DE6-A3DE9E24BDE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452581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54275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46373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7179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4448175" y="6361113"/>
            <a:ext cx="373380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技术支持：南京易联阳光信息技术股份有限公司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C91F3EA-FA84-49C5-96BB-D0C54B8CA000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eaLnBrk="1" hangingPunct="1"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eaLnBrk="1" hangingPunct="1"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3BA75235-B6B2-448C-A0E9-59301B13F70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BA044DA-DE41-4CF7-A783-6DB370837D0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2F47F4-6F97-4561-ADA2-D15BB2794499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4B856FF-2129-480E-A4B5-E50F4E2C6289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5FAEB42-A73F-4F10-83F1-DBCF26DCCCCD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1F4158C-EE30-490B-AE03-7CDEF377AE6B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2192000" cy="1133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文本框 6"/>
          <p:cNvSpPr txBox="1">
            <a:spLocks noChangeArrowheads="1"/>
          </p:cNvSpPr>
          <p:nvPr/>
        </p:nvSpPr>
        <p:spPr bwMode="auto">
          <a:xfrm>
            <a:off x="4146550" y="6154738"/>
            <a:ext cx="461645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版权所有：北京市医药集中采购服务中心</a:t>
            </a:r>
            <a:r>
              <a:rPr kumimoji="1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  ©2018 All rights reserved</a:t>
            </a: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2053" name="文本框 7"/>
          <p:cNvSpPr txBox="1">
            <a:spLocks noChangeArrowheads="1"/>
          </p:cNvSpPr>
          <p:nvPr/>
        </p:nvSpPr>
        <p:spPr bwMode="auto">
          <a:xfrm>
            <a:off x="4598988" y="6486525"/>
            <a:ext cx="3732213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技术支持：北京医讯达科技有限公司 </a:t>
            </a: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6432550"/>
            <a:ext cx="12192000" cy="4143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4" name="矩形 6"/>
          <p:cNvSpPr>
            <a:spLocks noChangeArrowheads="1"/>
          </p:cNvSpPr>
          <p:nvPr/>
        </p:nvSpPr>
        <p:spPr bwMode="auto">
          <a:xfrm>
            <a:off x="8416925" y="101600"/>
            <a:ext cx="3416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药品和医用耗材招采管理子系统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2330450" y="6029325"/>
            <a:ext cx="461645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版权所有：北京市医药集中采购服务中心</a:t>
            </a:r>
            <a:r>
              <a:rPr kumimoji="1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  ©2018 All rights reserved</a:t>
            </a: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2782888" y="6361113"/>
            <a:ext cx="3732213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技术支持：北京医讯达科技有限公司 </a:t>
            </a:r>
          </a:p>
        </p:txBody>
      </p:sp>
      <p:pic>
        <p:nvPicPr>
          <p:cNvPr id="3076" name="图片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5338"/>
            <a:ext cx="12192000" cy="971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4487863" y="6513513"/>
            <a:ext cx="373380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技术支持：南京易联阳光信息技术股份有限公司</a:t>
            </a:r>
          </a:p>
        </p:txBody>
      </p:sp>
      <p:pic>
        <p:nvPicPr>
          <p:cNvPr id="3078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133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9" name="Picture 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398838" y="1452563"/>
            <a:ext cx="5181600" cy="287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80" name="矩形 11"/>
          <p:cNvSpPr>
            <a:spLocks noChangeArrowheads="1"/>
          </p:cNvSpPr>
          <p:nvPr/>
        </p:nvSpPr>
        <p:spPr bwMode="auto">
          <a:xfrm>
            <a:off x="8416925" y="101600"/>
            <a:ext cx="3416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药品和医用耗材招采管理子系统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2" descr="渐变红条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050" y="681038"/>
            <a:ext cx="8258175" cy="76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图片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01213" y="6226175"/>
            <a:ext cx="2325687" cy="63182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4"/>
          <p:cNvSpPr txBox="1">
            <a:spLocks noChangeArrowheads="1"/>
          </p:cNvSpPr>
          <p:nvPr/>
        </p:nvSpPr>
        <p:spPr bwMode="auto">
          <a:xfrm>
            <a:off x="2330450" y="6029325"/>
            <a:ext cx="461645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版权所有：北京市医药集中采购服务中心</a:t>
            </a:r>
            <a:r>
              <a:rPr kumimoji="1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  ©2018 All rights reserved</a:t>
            </a: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5123" name="文本框 5"/>
          <p:cNvSpPr txBox="1">
            <a:spLocks noChangeArrowheads="1"/>
          </p:cNvSpPr>
          <p:nvPr/>
        </p:nvSpPr>
        <p:spPr bwMode="auto">
          <a:xfrm>
            <a:off x="2782888" y="6361113"/>
            <a:ext cx="3732213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技术支持：北京医讯达科技有限公司 </a:t>
            </a:r>
          </a:p>
        </p:txBody>
      </p:sp>
      <p:pic>
        <p:nvPicPr>
          <p:cNvPr id="5124" name="图片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875338"/>
            <a:ext cx="12192000" cy="971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6" name="文本框 10"/>
          <p:cNvSpPr txBox="1">
            <a:spLocks noChangeArrowheads="1"/>
          </p:cNvSpPr>
          <p:nvPr/>
        </p:nvSpPr>
        <p:spPr bwMode="auto">
          <a:xfrm>
            <a:off x="4487863" y="6513513"/>
            <a:ext cx="373380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技术支持：南京易联阳光信息技术股份有限公司</a:t>
            </a:r>
          </a:p>
        </p:txBody>
      </p:sp>
      <p:pic>
        <p:nvPicPr>
          <p:cNvPr id="2" name="图片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1133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7" name="矩形 8"/>
          <p:cNvSpPr>
            <a:spLocks noChangeArrowheads="1"/>
          </p:cNvSpPr>
          <p:nvPr/>
        </p:nvSpPr>
        <p:spPr bwMode="auto">
          <a:xfrm>
            <a:off x="8416925" y="101600"/>
            <a:ext cx="3416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药品和医用耗材招采管理子系统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文本框 6"/>
          <p:cNvSpPr txBox="1">
            <a:spLocks noChangeArrowheads="1"/>
          </p:cNvSpPr>
          <p:nvPr/>
        </p:nvSpPr>
        <p:spPr bwMode="auto">
          <a:xfrm>
            <a:off x="4146550" y="6154738"/>
            <a:ext cx="4616450" cy="2778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kumimoji="1" lang="zh-CN" altLang="en-US" sz="1200">
                <a:solidFill>
                  <a:schemeClr val="bg1"/>
                </a:solidFill>
                <a:sym typeface="+mn-ea"/>
              </a:rPr>
              <a:t>版权所有：北京市医药集中采购服务中心</a:t>
            </a:r>
            <a:r>
              <a:rPr kumimoji="1" lang="en-US" altLang="zh-CN" sz="1200" dirty="0">
                <a:solidFill>
                  <a:schemeClr val="bg1"/>
                </a:solidFill>
                <a:sym typeface="+mn-ea"/>
              </a:rPr>
              <a:t>  ©2018 All rights reserved</a:t>
            </a:r>
            <a:endParaRPr kumimoji="1" lang="zh-CN" altLang="en-US" sz="1200">
              <a:solidFill>
                <a:schemeClr val="bg1"/>
              </a:solidFill>
              <a:sym typeface="+mn-ea"/>
            </a:endParaRPr>
          </a:p>
        </p:txBody>
      </p:sp>
      <p:sp>
        <p:nvSpPr>
          <p:cNvPr id="2053" name="文本框 7"/>
          <p:cNvSpPr txBox="1">
            <a:spLocks noChangeArrowheads="1"/>
          </p:cNvSpPr>
          <p:nvPr/>
        </p:nvSpPr>
        <p:spPr bwMode="auto">
          <a:xfrm>
            <a:off x="4598988" y="6486525"/>
            <a:ext cx="3732212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kumimoji="1" lang="zh-CN" altLang="en-US" sz="1200">
                <a:solidFill>
                  <a:srgbClr val="FFFFFF"/>
                </a:solidFill>
                <a:sym typeface="+mn-ea"/>
              </a:rPr>
              <a:t>技术支持：北京医讯达科技有限公司 </a:t>
            </a:r>
          </a:p>
        </p:txBody>
      </p:sp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2550"/>
            <a:ext cx="121920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矩形 6"/>
          <p:cNvSpPr>
            <a:spLocks noChangeArrowheads="1"/>
          </p:cNvSpPr>
          <p:nvPr/>
        </p:nvSpPr>
        <p:spPr bwMode="auto">
          <a:xfrm>
            <a:off x="8416925" y="101600"/>
            <a:ext cx="3416300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b="1">
                <a:solidFill>
                  <a:schemeClr val="bg1"/>
                </a:solidFill>
                <a:sym typeface="+mn-ea"/>
              </a:rPr>
              <a:t>药品和医用耗材招采管理子系统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9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文本框 22"/>
          <p:cNvSpPr txBox="1"/>
          <p:nvPr/>
        </p:nvSpPr>
        <p:spPr>
          <a:xfrm>
            <a:off x="1355725" y="2047875"/>
            <a:ext cx="9775825" cy="212280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北京市药品和医用耗材招采管理子系统</a:t>
            </a:r>
            <a:endParaRPr lang="en-US" altLang="zh-CN" sz="4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需求量填报操作说明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1"/>
          <p:cNvSpPr txBox="1">
            <a:spLocks noChangeArrowheads="1"/>
          </p:cNvSpPr>
          <p:nvPr/>
        </p:nvSpPr>
        <p:spPr bwMode="auto">
          <a:xfrm>
            <a:off x="2022475" y="4108450"/>
            <a:ext cx="8253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医疗机构用户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矩形 1"/>
          <p:cNvSpPr/>
          <p:nvPr/>
        </p:nvSpPr>
        <p:spPr>
          <a:xfrm>
            <a:off x="1106488" y="4679950"/>
            <a:ext cx="10033000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eaLnBrk="0" hangingPunct="0"/>
            <a:r>
              <a:rPr lang="zh-CN" altLang="en-US" sz="32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本部分手册内容完毕，请及时关注平台及网站动态信息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" y="860425"/>
            <a:ext cx="12185650" cy="5575300"/>
          </a:xfrm>
          <a:prstGeom prst="rect">
            <a:avLst/>
          </a:prstGeom>
        </p:spPr>
      </p:pic>
      <p:sp>
        <p:nvSpPr>
          <p:cNvPr id="6" name="矩形: 圆角 5"/>
          <p:cNvSpPr/>
          <p:nvPr/>
        </p:nvSpPr>
        <p:spPr>
          <a:xfrm>
            <a:off x="5558155" y="1816100"/>
            <a:ext cx="1075690" cy="143573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圆角矩形标注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283450" y="2727960"/>
            <a:ext cx="2287270" cy="701675"/>
          </a:xfrm>
          <a:prstGeom prst="wedgeRoundRectCallout">
            <a:avLst>
              <a:gd name="adj1" fmla="val -72598"/>
              <a:gd name="adj2" fmla="val -123163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点击【耗材招标管理】</a:t>
            </a:r>
            <a:endParaRPr kumimoji="0" lang="en-US" altLang="zh-CN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74295"/>
            <a:ext cx="12192000" cy="5486400"/>
          </a:xfrm>
          <a:prstGeom prst="rect">
            <a:avLst/>
          </a:prstGeom>
        </p:spPr>
      </p:pic>
      <p:sp>
        <p:nvSpPr>
          <p:cNvPr id="17411" name="标题 1"/>
          <p:cNvSpPr>
            <a:spLocks noGrp="1"/>
          </p:cNvSpPr>
          <p:nvPr>
            <p:ph type="title"/>
          </p:nvPr>
        </p:nvSpPr>
        <p:spPr>
          <a:xfrm>
            <a:off x="449263" y="139700"/>
            <a:ext cx="6465887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带量采购项目列表</a:t>
            </a:r>
          </a:p>
        </p:txBody>
      </p:sp>
      <p:sp>
        <p:nvSpPr>
          <p:cNvPr id="6" name="矩形: 圆角 5"/>
          <p:cNvSpPr/>
          <p:nvPr/>
        </p:nvSpPr>
        <p:spPr>
          <a:xfrm>
            <a:off x="120583" y="2272465"/>
            <a:ext cx="1075690" cy="31623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圆角矩形标注 3"/>
          <p:cNvSpPr>
            <a:spLocks noChangeArrowheads="1"/>
          </p:cNvSpPr>
          <p:nvPr/>
        </p:nvSpPr>
        <p:spPr bwMode="auto">
          <a:xfrm>
            <a:off x="7796533" y="4963771"/>
            <a:ext cx="2831637" cy="873403"/>
          </a:xfrm>
          <a:prstGeom prst="wedgeRoundRectCallout">
            <a:avLst>
              <a:gd name="adj1" fmla="val 80963"/>
              <a:gd name="adj2" fmla="val -131135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2.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点击【详情】可进入对应项目需求量填报页面</a:t>
            </a:r>
          </a:p>
        </p:txBody>
      </p:sp>
      <p:pic>
        <p:nvPicPr>
          <p:cNvPr id="17412" name="内容占位符 4"/>
          <p:cNvPicPr>
            <a:picLocks noGrp="1" noChangeAspect="1"/>
          </p:cNvPicPr>
          <p:nvPr>
            <p:ph idx="1" hasCustomPrompt="1"/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矩形: 圆角 5"/>
          <p:cNvSpPr/>
          <p:nvPr/>
        </p:nvSpPr>
        <p:spPr>
          <a:xfrm>
            <a:off x="11570569" y="3549382"/>
            <a:ext cx="423545" cy="111506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圆角矩形标注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31010" y="2830830"/>
            <a:ext cx="2287270" cy="622300"/>
          </a:xfrm>
          <a:prstGeom prst="wedgeRoundRectCallout">
            <a:avLst>
              <a:gd name="adj1" fmla="val -72598"/>
              <a:gd name="adj2" fmla="val -123163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1.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点击【带量采购项目列表】</a:t>
            </a:r>
            <a:endParaRPr kumimoji="0" lang="en-US" altLang="zh-CN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857912"/>
            <a:ext cx="12192000" cy="5574971"/>
          </a:xfrm>
          <a:prstGeom prst="rect">
            <a:avLst/>
          </a:prstGeom>
        </p:spPr>
      </p:pic>
      <p:sp>
        <p:nvSpPr>
          <p:cNvPr id="17411" name="标题 1"/>
          <p:cNvSpPr>
            <a:spLocks noGrp="1"/>
          </p:cNvSpPr>
          <p:nvPr>
            <p:ph type="title"/>
          </p:nvPr>
        </p:nvSpPr>
        <p:spPr>
          <a:xfrm>
            <a:off x="449263" y="139700"/>
            <a:ext cx="6465887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需求量填报</a:t>
            </a:r>
          </a:p>
        </p:txBody>
      </p:sp>
      <p:sp>
        <p:nvSpPr>
          <p:cNvPr id="6" name="矩形: 圆角 5"/>
          <p:cNvSpPr/>
          <p:nvPr/>
        </p:nvSpPr>
        <p:spPr>
          <a:xfrm>
            <a:off x="10884518" y="3729789"/>
            <a:ext cx="545482" cy="30152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412" name="内容占位符 4"/>
          <p:cNvPicPr>
            <a:picLocks noGrp="1" noChangeAspect="1"/>
          </p:cNvPicPr>
          <p:nvPr>
            <p:ph idx="1" hasCustomPrompt="1"/>
          </p:nvPr>
        </p:nvPicPr>
        <p:blipFill>
          <a:blip r:embed="rId7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圆角矩形标注 9"/>
          <p:cNvSpPr>
            <a:spLocks noChangeArrowheads="1"/>
          </p:cNvSpPr>
          <p:nvPr/>
        </p:nvSpPr>
        <p:spPr bwMode="auto">
          <a:xfrm>
            <a:off x="6915150" y="2083768"/>
            <a:ext cx="2995295" cy="748030"/>
          </a:xfrm>
          <a:prstGeom prst="wedgeRoundRectCallout">
            <a:avLst>
              <a:gd name="adj1" fmla="val 79277"/>
              <a:gd name="adj2" fmla="val 150933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3.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点击【产品详情】可查看该注册证下的供应产品详情（具体到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27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位编码数据）</a:t>
            </a:r>
          </a:p>
        </p:txBody>
      </p:sp>
      <p:sp>
        <p:nvSpPr>
          <p:cNvPr id="3" name="矩形: 圆角 5"/>
          <p:cNvSpPr/>
          <p:nvPr>
            <p:custDataLst>
              <p:tags r:id="rId1"/>
            </p:custDataLst>
          </p:nvPr>
        </p:nvSpPr>
        <p:spPr>
          <a:xfrm>
            <a:off x="201038" y="2219017"/>
            <a:ext cx="1053888" cy="31563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矩形: 圆角 5"/>
          <p:cNvSpPr/>
          <p:nvPr>
            <p:custDataLst>
              <p:tags r:id="rId2"/>
            </p:custDataLst>
          </p:nvPr>
        </p:nvSpPr>
        <p:spPr>
          <a:xfrm>
            <a:off x="7873031" y="3285823"/>
            <a:ext cx="757555" cy="314706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圆角矩形标注 7"/>
          <p:cNvSpPr>
            <a:spLocks noChangeArrowheads="1"/>
          </p:cNvSpPr>
          <p:nvPr/>
        </p:nvSpPr>
        <p:spPr bwMode="auto">
          <a:xfrm>
            <a:off x="4089066" y="3657298"/>
            <a:ext cx="2995295" cy="748030"/>
          </a:xfrm>
          <a:prstGeom prst="wedgeRoundRectCallout">
            <a:avLst>
              <a:gd name="adj1" fmla="val 72683"/>
              <a:gd name="adj2" fmla="val 118675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“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历史采购量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”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列展示上执行周期内的采购量</a:t>
            </a:r>
          </a:p>
        </p:txBody>
      </p:sp>
      <p:sp>
        <p:nvSpPr>
          <p:cNvPr id="2" name="矩形: 圆角 5">
            <a:extLst>
              <a:ext uri="{FF2B5EF4-FFF2-40B4-BE49-F238E27FC236}">
                <a16:creationId xmlns:a16="http://schemas.microsoft.com/office/drawing/2014/main" id="{3FC4D5AD-ACE0-A56A-51C3-F98F8E4688E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634078" y="3285823"/>
            <a:ext cx="757555" cy="314706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圆角矩形标注 7">
            <a:extLst>
              <a:ext uri="{FF2B5EF4-FFF2-40B4-BE49-F238E27FC236}">
                <a16:creationId xmlns:a16="http://schemas.microsoft.com/office/drawing/2014/main" id="{E4D5C464-B8DC-3C05-4F75-157BB9C1CF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9256" y="4111323"/>
            <a:ext cx="1724660" cy="748030"/>
          </a:xfrm>
          <a:prstGeom prst="wedgeRoundRectCallout">
            <a:avLst>
              <a:gd name="adj1" fmla="val -54941"/>
              <a:gd name="adj2" fmla="val 131409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系统自动将上一周期协议采购量自动填写到需求量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24323"/>
            <a:ext cx="12192000" cy="5266028"/>
          </a:xfrm>
          <a:prstGeom prst="rect">
            <a:avLst/>
          </a:prstGeom>
        </p:spPr>
      </p:pic>
      <p:sp>
        <p:nvSpPr>
          <p:cNvPr id="17411" name="标题 1"/>
          <p:cNvSpPr>
            <a:spLocks noGrp="1"/>
          </p:cNvSpPr>
          <p:nvPr>
            <p:ph type="title"/>
          </p:nvPr>
        </p:nvSpPr>
        <p:spPr>
          <a:xfrm>
            <a:off x="449263" y="139700"/>
            <a:ext cx="6465887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产品详情</a:t>
            </a:r>
          </a:p>
        </p:txBody>
      </p:sp>
      <p:pic>
        <p:nvPicPr>
          <p:cNvPr id="17412" name="内容占位符 4"/>
          <p:cNvPicPr>
            <a:picLocks noGrp="1" noChangeAspect="1"/>
          </p:cNvPicPr>
          <p:nvPr>
            <p:ph idx="1" hasCustomPrompt="1"/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矩形: 圆角 5"/>
          <p:cNvSpPr/>
          <p:nvPr>
            <p:custDataLst>
              <p:tags r:id="rId1"/>
            </p:custDataLst>
          </p:nvPr>
        </p:nvSpPr>
        <p:spPr>
          <a:xfrm>
            <a:off x="191145" y="2350215"/>
            <a:ext cx="1053888" cy="21778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5739"/>
            <a:ext cx="12192000" cy="5571744"/>
          </a:xfrm>
          <a:prstGeom prst="rect">
            <a:avLst/>
          </a:prstGeom>
        </p:spPr>
      </p:pic>
      <p:sp>
        <p:nvSpPr>
          <p:cNvPr id="6" name="矩形: 圆角 5"/>
          <p:cNvSpPr/>
          <p:nvPr/>
        </p:nvSpPr>
        <p:spPr>
          <a:xfrm>
            <a:off x="11378465" y="3661611"/>
            <a:ext cx="441960" cy="35941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圆角矩形标注 9"/>
          <p:cNvSpPr>
            <a:spLocks noChangeArrowheads="1"/>
          </p:cNvSpPr>
          <p:nvPr/>
        </p:nvSpPr>
        <p:spPr bwMode="auto">
          <a:xfrm>
            <a:off x="7264567" y="2186506"/>
            <a:ext cx="2995295" cy="748030"/>
          </a:xfrm>
          <a:prstGeom prst="wedgeRoundRectCallout">
            <a:avLst>
              <a:gd name="adj1" fmla="val 82202"/>
              <a:gd name="adj2" fmla="val 144991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4.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点击【填报】进入该产品需求量填报页面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9553"/>
            <a:ext cx="12192000" cy="5499267"/>
          </a:xfrm>
          <a:prstGeom prst="rect">
            <a:avLst/>
          </a:prstGeom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49263" y="139700"/>
            <a:ext cx="6465887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需求量填报</a:t>
            </a:r>
          </a:p>
        </p:txBody>
      </p:sp>
      <p:sp>
        <p:nvSpPr>
          <p:cNvPr id="9" name="矩形: 圆角 5"/>
          <p:cNvSpPr/>
          <p:nvPr/>
        </p:nvSpPr>
        <p:spPr>
          <a:xfrm>
            <a:off x="222855" y="2436495"/>
            <a:ext cx="1053888" cy="25055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圆角矩形标注 9"/>
          <p:cNvSpPr>
            <a:spLocks noChangeArrowheads="1"/>
          </p:cNvSpPr>
          <p:nvPr/>
        </p:nvSpPr>
        <p:spPr bwMode="auto">
          <a:xfrm>
            <a:off x="8875027" y="2790190"/>
            <a:ext cx="2384425" cy="1350010"/>
          </a:xfrm>
          <a:prstGeom prst="wedgeRoundRectCallout">
            <a:avLst>
              <a:gd name="adj1" fmla="val -98282"/>
              <a:gd name="adj2" fmla="val 5597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5.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填写需求量，如填报数量低于历史量的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80%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或高于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120%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需如实填写备注说明</a:t>
            </a:r>
          </a:p>
        </p:txBody>
      </p:sp>
      <p:sp>
        <p:nvSpPr>
          <p:cNvPr id="11" name="圆角矩形标注 3"/>
          <p:cNvSpPr>
            <a:spLocks noChangeArrowheads="1"/>
          </p:cNvSpPr>
          <p:nvPr/>
        </p:nvSpPr>
        <p:spPr bwMode="auto">
          <a:xfrm>
            <a:off x="8006064" y="4964800"/>
            <a:ext cx="2831637" cy="1154957"/>
          </a:xfrm>
          <a:prstGeom prst="wedgeRoundRectCallout">
            <a:avLst>
              <a:gd name="adj1" fmla="val -40347"/>
              <a:gd name="adj2" fmla="val -97818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</a:rPr>
              <a:t>6.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</a:rPr>
              <a:t>点击【确定】填报需求量完成，填报结果在产品列表页面展示</a:t>
            </a:r>
            <a:endParaRPr lang="en-US" altLang="zh-CN" sz="1400" b="1" kern="0" dirty="0">
              <a:solidFill>
                <a:srgbClr val="FF0000"/>
              </a:solidFill>
              <a:latin typeface="Verdana" panose="020B0604030504040204" pitchFamily="34" charset="0"/>
            </a:endParaRPr>
          </a:p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b="1" kern="0" dirty="0">
              <a:solidFill>
                <a:srgbClr val="0070C0"/>
              </a:solidFill>
              <a:latin typeface="Verdana" panose="020B0604030504040204" pitchFamily="34" charset="0"/>
              <a:sym typeface="+mn-ea"/>
            </a:endParaRPr>
          </a:p>
        </p:txBody>
      </p:sp>
      <p:sp>
        <p:nvSpPr>
          <p:cNvPr id="12" name="矩形: 圆角 5"/>
          <p:cNvSpPr/>
          <p:nvPr/>
        </p:nvSpPr>
        <p:spPr>
          <a:xfrm>
            <a:off x="6562900" y="3260903"/>
            <a:ext cx="883110" cy="31625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矩形: 圆角 5"/>
          <p:cNvSpPr/>
          <p:nvPr/>
        </p:nvSpPr>
        <p:spPr>
          <a:xfrm>
            <a:off x="7562349" y="4029026"/>
            <a:ext cx="598170" cy="35433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7823"/>
            <a:ext cx="12192000" cy="5571744"/>
          </a:xfrm>
          <a:prstGeom prst="rect">
            <a:avLst/>
          </a:prstGeom>
        </p:spPr>
      </p:pic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449263" y="139700"/>
            <a:ext cx="6465887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需求量填报</a:t>
            </a:r>
          </a:p>
        </p:txBody>
      </p:sp>
      <p:sp>
        <p:nvSpPr>
          <p:cNvPr id="12" name="圆角矩形标注 3"/>
          <p:cNvSpPr>
            <a:spLocks noChangeArrowheads="1"/>
          </p:cNvSpPr>
          <p:nvPr/>
        </p:nvSpPr>
        <p:spPr bwMode="auto">
          <a:xfrm>
            <a:off x="7538453" y="3935957"/>
            <a:ext cx="3213100" cy="707390"/>
          </a:xfrm>
          <a:prstGeom prst="wedgeRoundRectCallout">
            <a:avLst>
              <a:gd name="adj1" fmla="val 66956"/>
              <a:gd name="adj2" fmla="val -50179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已填报完成后如需修改可再次点击【填报】</a:t>
            </a:r>
          </a:p>
        </p:txBody>
      </p:sp>
      <p:sp>
        <p:nvSpPr>
          <p:cNvPr id="13" name="矩形: 圆角 5"/>
          <p:cNvSpPr/>
          <p:nvPr/>
        </p:nvSpPr>
        <p:spPr>
          <a:xfrm>
            <a:off x="11416030" y="3761740"/>
            <a:ext cx="499110" cy="31623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矩形: 圆角 5"/>
          <p:cNvSpPr/>
          <p:nvPr/>
        </p:nvSpPr>
        <p:spPr>
          <a:xfrm>
            <a:off x="204941" y="2415812"/>
            <a:ext cx="1053888" cy="25055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矩形: 圆角 5"/>
          <p:cNvSpPr/>
          <p:nvPr/>
        </p:nvSpPr>
        <p:spPr>
          <a:xfrm>
            <a:off x="10810140" y="2809674"/>
            <a:ext cx="718185" cy="28321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圆角矩形标注 3"/>
          <p:cNvSpPr>
            <a:spLocks noChangeArrowheads="1"/>
          </p:cNvSpPr>
          <p:nvPr/>
        </p:nvSpPr>
        <p:spPr bwMode="auto">
          <a:xfrm>
            <a:off x="6818897" y="2541088"/>
            <a:ext cx="3213100" cy="582113"/>
          </a:xfrm>
          <a:prstGeom prst="wedgeRoundRectCallout">
            <a:avLst>
              <a:gd name="adj1" fmla="val 67648"/>
              <a:gd name="adj2" fmla="val 11849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7.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填报完毕后点击【提交预览】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6590"/>
            <a:ext cx="12192000" cy="5409698"/>
          </a:xfrm>
          <a:prstGeom prst="rect">
            <a:avLst/>
          </a:prstGeom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49263" y="139700"/>
            <a:ext cx="6465887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需求量填报</a:t>
            </a:r>
          </a:p>
        </p:txBody>
      </p:sp>
      <p:sp>
        <p:nvSpPr>
          <p:cNvPr id="11" name="圆角矩形标注 3"/>
          <p:cNvSpPr>
            <a:spLocks noChangeArrowheads="1"/>
          </p:cNvSpPr>
          <p:nvPr/>
        </p:nvSpPr>
        <p:spPr bwMode="auto">
          <a:xfrm>
            <a:off x="2870141" y="4905277"/>
            <a:ext cx="2929938" cy="873403"/>
          </a:xfrm>
          <a:prstGeom prst="wedgeRoundRectCallout">
            <a:avLst>
              <a:gd name="adj1" fmla="val 72342"/>
              <a:gd name="adj2" fmla="val -49510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8.</a:t>
            </a:r>
            <a:r>
              <a:rPr lang="zh-CN" altLang="zh-CN" sz="1400" b="1" kern="0" dirty="0">
                <a:solidFill>
                  <a:srgbClr val="FF0000"/>
                </a:solidFill>
                <a:latin typeface="Verdana" panose="020B0604030504040204" pitchFamily="34" charset="0"/>
              </a:rPr>
              <a:t>点击【下载填报表】打印后填写填报联系人，联系电话及医院盖章</a:t>
            </a:r>
            <a:endParaRPr lang="zh-CN" altLang="en-US" sz="1400" b="1" kern="0" dirty="0">
              <a:solidFill>
                <a:srgbClr val="0070C0"/>
              </a:solidFill>
              <a:latin typeface="Verdana" panose="020B0604030504040204" pitchFamily="34" charset="0"/>
              <a:sym typeface="+mn-ea"/>
            </a:endParaRPr>
          </a:p>
        </p:txBody>
      </p:sp>
      <p:sp>
        <p:nvSpPr>
          <p:cNvPr id="12" name="矩形: 圆角 5"/>
          <p:cNvSpPr/>
          <p:nvPr/>
        </p:nvSpPr>
        <p:spPr>
          <a:xfrm>
            <a:off x="6505721" y="4905277"/>
            <a:ext cx="640485" cy="31625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圆角矩形标注 3"/>
          <p:cNvSpPr>
            <a:spLocks noChangeArrowheads="1"/>
          </p:cNvSpPr>
          <p:nvPr/>
        </p:nvSpPr>
        <p:spPr bwMode="auto">
          <a:xfrm>
            <a:off x="9024379" y="4784829"/>
            <a:ext cx="2929938" cy="873403"/>
          </a:xfrm>
          <a:prstGeom prst="wedgeRoundRectCallout">
            <a:avLst>
              <a:gd name="adj1" fmla="val -60631"/>
              <a:gd name="adj2" fmla="val -24688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9.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上传盖章填报表及提交</a:t>
            </a:r>
          </a:p>
        </p:txBody>
      </p:sp>
      <p:sp>
        <p:nvSpPr>
          <p:cNvPr id="8" name="矩形: 圆角 5"/>
          <p:cNvSpPr/>
          <p:nvPr/>
        </p:nvSpPr>
        <p:spPr>
          <a:xfrm>
            <a:off x="7232951" y="4905301"/>
            <a:ext cx="1441450" cy="31623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7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736c08e0-ad72-4661-8aa5-d4db1f045ea0"/>
  <p:tag name="COMMONDATA" val="eyJoZGlkIjoiZmE5N2UwM2RmZTk2NzlkMGQ5NWI2YTU1ZjNiMzc5Yj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196</Words>
  <Application>Microsoft Office PowerPoint</Application>
  <PresentationFormat>宽屏</PresentationFormat>
  <Paragraphs>23</Paragraphs>
  <Slides>10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10</vt:i4>
      </vt:variant>
    </vt:vector>
  </HeadingPairs>
  <TitlesOfParts>
    <vt:vector size="21" baseType="lpstr">
      <vt:lpstr>微软雅黑</vt:lpstr>
      <vt:lpstr>Arial</vt:lpstr>
      <vt:lpstr>Calibri</vt:lpstr>
      <vt:lpstr>Calibri Light</vt:lpstr>
      <vt:lpstr>Verdana</vt:lpstr>
      <vt:lpstr>Office 主题</vt:lpstr>
      <vt:lpstr>1_自定义设计方案</vt:lpstr>
      <vt:lpstr>自定义设计方案</vt:lpstr>
      <vt:lpstr>2_自定义设计方案</vt:lpstr>
      <vt:lpstr>3_自定义设计方案</vt:lpstr>
      <vt:lpstr>4_自定义设计方案</vt:lpstr>
      <vt:lpstr>PowerPoint 演示文稿</vt:lpstr>
      <vt:lpstr>PowerPoint 演示文稿</vt:lpstr>
      <vt:lpstr>带量采购项目列表</vt:lpstr>
      <vt:lpstr>需求量填报</vt:lpstr>
      <vt:lpstr>产品详情</vt:lpstr>
      <vt:lpstr>PowerPoint 演示文稿</vt:lpstr>
      <vt:lpstr>需求量填报</vt:lpstr>
      <vt:lpstr>需求量填报</vt:lpstr>
      <vt:lpstr>需求量填报</vt:lpstr>
      <vt:lpstr>PowerPoint 演示文稿</vt:lpstr>
    </vt:vector>
  </TitlesOfParts>
  <Company>www.dadighost.com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YXL</dc:creator>
  <cp:lastModifiedBy>海超 刘</cp:lastModifiedBy>
  <cp:revision>775</cp:revision>
  <dcterms:created xsi:type="dcterms:W3CDTF">2017-12-20T16:14:00Z</dcterms:created>
  <dcterms:modified xsi:type="dcterms:W3CDTF">2024-11-21T08:22:20Z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2052-12.1.0.17857</vt:lpwstr>
  </property>
  <property fmtid="{D5CDD505-2E9C-101B-9397-08002B2CF9AE}" pid="3" name="ICV">
    <vt:lpwstr>4E436F666EA04C45A281EABA0B90AE3C_13</vt:lpwstr>
  </property>
</Properties>
</file>