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6" r:id="rId3"/>
    <p:sldMasterId id="2147483658" r:id="rId4"/>
    <p:sldMasterId id="2147483661" r:id="rId5"/>
    <p:sldMasterId id="2147483664" r:id="rId6"/>
  </p:sldMasterIdLst>
  <p:notesMasterIdLst>
    <p:notesMasterId r:id="rId15"/>
  </p:notesMasterIdLst>
  <p:handoutMasterIdLst>
    <p:handoutMasterId r:id="rId16"/>
  </p:handoutMasterIdLst>
  <p:sldIdLst>
    <p:sldId id="272" r:id="rId7"/>
    <p:sldId id="778" r:id="rId8"/>
    <p:sldId id="706" r:id="rId9"/>
    <p:sldId id="707" r:id="rId10"/>
    <p:sldId id="710" r:id="rId11"/>
    <p:sldId id="711" r:id="rId12"/>
    <p:sldId id="712" r:id="rId13"/>
    <p:sldId id="261" r:id="rId14"/>
  </p:sldIdLst>
  <p:sldSz cx="12192000" cy="6858000"/>
  <p:notesSz cx="7104063" cy="10234613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5244"/>
  </p:normalViewPr>
  <p:slideViewPr>
    <p:cSldViewPr snapToGrid="0" showGuides="1">
      <p:cViewPr varScale="1">
        <p:scale>
          <a:sx n="140" d="100"/>
          <a:sy n="140" d="100"/>
        </p:scale>
        <p:origin x="144" y="372"/>
      </p:cViewPr>
      <p:guideLst>
        <p:guide orient="horz" pos="2047"/>
        <p:guide pos="29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525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27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3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需求量填报操作说明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22475" y="410845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医疗机构用户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860425"/>
            <a:ext cx="12185650" cy="557530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5558155" y="1816100"/>
            <a:ext cx="1075690" cy="14357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83450" y="2727960"/>
            <a:ext cx="2287270" cy="701675"/>
          </a:xfrm>
          <a:prstGeom prst="wedgeRoundRectCallout">
            <a:avLst>
              <a:gd name="adj1" fmla="val -72598"/>
              <a:gd name="adj2" fmla="val -12316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点击【耗材招标管理】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BDE955-5963-9ED5-63D4-6ED334077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8816"/>
            <a:ext cx="12192000" cy="5733767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带量采购项目列表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28533" y="2202615"/>
            <a:ext cx="107569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7860033" y="4684371"/>
            <a:ext cx="2831637" cy="873403"/>
          </a:xfrm>
          <a:prstGeom prst="wedgeRoundRectCallout">
            <a:avLst>
              <a:gd name="adj1" fmla="val 80963"/>
              <a:gd name="adj2" fmla="val -13113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点击【详情】可进入对应项目需求量填报页面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: 圆角 5"/>
          <p:cNvSpPr/>
          <p:nvPr/>
        </p:nvSpPr>
        <p:spPr>
          <a:xfrm>
            <a:off x="11557869" y="3138169"/>
            <a:ext cx="423545" cy="1115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8960" y="2760980"/>
            <a:ext cx="2287270" cy="622300"/>
          </a:xfrm>
          <a:prstGeom prst="wedgeRoundRectCallout">
            <a:avLst>
              <a:gd name="adj1" fmla="val -72598"/>
              <a:gd name="adj2" fmla="val -12316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点击【带量采购项目列表】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87CBBFD-2028-F4CF-B6B0-22445DF6A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7579"/>
            <a:ext cx="12192000" cy="5652741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1017868" y="3429000"/>
            <a:ext cx="545482" cy="3015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188200" y="2022633"/>
            <a:ext cx="2995295" cy="748030"/>
          </a:xfrm>
          <a:prstGeom prst="wedgeRoundRectCallout">
            <a:avLst>
              <a:gd name="adj1" fmla="val 79277"/>
              <a:gd name="adj2" fmla="val 15093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点击【填报】按钮改申报企业在这个分组下具体产品（具体到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位编码数据），并进行需求量填报</a:t>
            </a:r>
          </a:p>
        </p:txBody>
      </p:sp>
      <p:sp>
        <p:nvSpPr>
          <p:cNvPr id="7" name="矩形: 圆角 5"/>
          <p:cNvSpPr/>
          <p:nvPr>
            <p:custDataLst>
              <p:tags r:id="rId1"/>
            </p:custDataLst>
          </p:nvPr>
        </p:nvSpPr>
        <p:spPr>
          <a:xfrm>
            <a:off x="7028481" y="3174310"/>
            <a:ext cx="1093169" cy="3147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3346467" y="3506536"/>
            <a:ext cx="2995295" cy="748030"/>
          </a:xfrm>
          <a:prstGeom prst="wedgeRoundRectCallout">
            <a:avLst>
              <a:gd name="adj1" fmla="val 72683"/>
              <a:gd name="adj2" fmla="val 11867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此处供应价为该品种最小竞价单位价格，即每平方厘米、每克、每毫升价格</a:t>
            </a:r>
          </a:p>
        </p:txBody>
      </p:sp>
      <p:sp>
        <p:nvSpPr>
          <p:cNvPr id="2" name="矩形: 圆角 5">
            <a:extLst>
              <a:ext uri="{FF2B5EF4-FFF2-40B4-BE49-F238E27FC236}">
                <a16:creationId xmlns:a16="http://schemas.microsoft.com/office/drawing/2014/main" id="{3FC4D5AD-ACE0-A56A-51C3-F98F8E4688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366751" y="3174310"/>
            <a:ext cx="891549" cy="33160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7">
            <a:extLst>
              <a:ext uri="{FF2B5EF4-FFF2-40B4-BE49-F238E27FC236}">
                <a16:creationId xmlns:a16="http://schemas.microsoft.com/office/drawing/2014/main" id="{E4D5C464-B8DC-3C05-4F75-157BB9C1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906" y="3955717"/>
            <a:ext cx="2410794" cy="1057577"/>
          </a:xfrm>
          <a:prstGeom prst="wedgeRoundRectCallout">
            <a:avLst>
              <a:gd name="adj1" fmla="val -54941"/>
              <a:gd name="adj2" fmla="val 13140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需求量是按照最小竞价单位进行汇总，即任务量的计算单位为平方厘米、克或毫升价格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4C1B62B-301F-3BBD-00A7-44EE59736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645"/>
            <a:ext cx="12192000" cy="5644709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CE7F304-5BDE-BB48-CB2D-4FA7B5DE5985}"/>
              </a:ext>
            </a:extLst>
          </p:cNvPr>
          <p:cNvSpPr/>
          <p:nvPr/>
        </p:nvSpPr>
        <p:spPr>
          <a:xfrm>
            <a:off x="10502900" y="3429000"/>
            <a:ext cx="679450" cy="14303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9">
            <a:extLst>
              <a:ext uri="{FF2B5EF4-FFF2-40B4-BE49-F238E27FC236}">
                <a16:creationId xmlns:a16="http://schemas.microsoft.com/office/drawing/2014/main" id="{614242CC-31EF-6AF4-0A87-471A03B1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50" y="2019868"/>
            <a:ext cx="2995295" cy="962167"/>
          </a:xfrm>
          <a:prstGeom prst="wedgeRoundRectCallout">
            <a:avLst>
              <a:gd name="adj1" fmla="val 59229"/>
              <a:gd name="adj2" fmla="val 14455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填写该产品需求量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注：此处需求量是按照最小采购单位填报（片、瓶等），系统会自动将任务量转换成最小竞价单位数量</a:t>
            </a:r>
          </a:p>
        </p:txBody>
      </p:sp>
      <p:sp>
        <p:nvSpPr>
          <p:cNvPr id="13" name="矩形: 圆角 5">
            <a:extLst>
              <a:ext uri="{FF2B5EF4-FFF2-40B4-BE49-F238E27FC236}">
                <a16:creationId xmlns:a16="http://schemas.microsoft.com/office/drawing/2014/main" id="{0E311063-51CE-148F-3994-0A5DF2FF12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53049" y="3500018"/>
            <a:ext cx="628651" cy="13593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标注 7">
            <a:extLst>
              <a:ext uri="{FF2B5EF4-FFF2-40B4-BE49-F238E27FC236}">
                <a16:creationId xmlns:a16="http://schemas.microsoft.com/office/drawing/2014/main" id="{1E6E1E2C-31F7-3391-A0B7-E2A6D1D5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648" y="2615832"/>
            <a:ext cx="2995295" cy="748030"/>
          </a:xfrm>
          <a:prstGeom prst="wedgeRoundRectCallout">
            <a:avLst>
              <a:gd name="adj1" fmla="val 72683"/>
              <a:gd name="adj2" fmla="val 11867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面积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/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体积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/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重量，表示该产品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最小竞价单位数量，即该产品是多少个任务量单位。</a:t>
            </a:r>
          </a:p>
        </p:txBody>
      </p:sp>
      <p:sp>
        <p:nvSpPr>
          <p:cNvPr id="15" name="矩形: 圆角 5">
            <a:extLst>
              <a:ext uri="{FF2B5EF4-FFF2-40B4-BE49-F238E27FC236}">
                <a16:creationId xmlns:a16="http://schemas.microsoft.com/office/drawing/2014/main" id="{833304D3-63E3-2FAB-3AE4-A172E81117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01" y="3429000"/>
            <a:ext cx="628652" cy="14303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标注 7">
            <a:extLst>
              <a:ext uri="{FF2B5EF4-FFF2-40B4-BE49-F238E27FC236}">
                <a16:creationId xmlns:a16="http://schemas.microsoft.com/office/drawing/2014/main" id="{D6C08B69-EBD1-E47D-7857-312E65AB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488" y="3412823"/>
            <a:ext cx="1796762" cy="748030"/>
          </a:xfrm>
          <a:prstGeom prst="wedgeRoundRectCallout">
            <a:avLst>
              <a:gd name="adj1" fmla="val -64146"/>
              <a:gd name="adj2" fmla="val 11612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规格型号价格为该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位编码产品价格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0A265C-118F-72B4-3C65-F25A76E9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579"/>
            <a:ext cx="12192000" cy="565274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8703008" y="4056690"/>
            <a:ext cx="2378652" cy="707390"/>
          </a:xfrm>
          <a:prstGeom prst="wedgeRoundRectCallout">
            <a:avLst>
              <a:gd name="adj1" fmla="val 60645"/>
              <a:gd name="adj2" fmla="val -9455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已填报完成后如需修改可再次点击【填报】</a:t>
            </a:r>
          </a:p>
        </p:txBody>
      </p:sp>
      <p:sp>
        <p:nvSpPr>
          <p:cNvPr id="13" name="矩形: 圆角 5"/>
          <p:cNvSpPr/>
          <p:nvPr/>
        </p:nvSpPr>
        <p:spPr>
          <a:xfrm>
            <a:off x="11081660" y="3429000"/>
            <a:ext cx="49911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: 圆角 5"/>
          <p:cNvSpPr/>
          <p:nvPr/>
        </p:nvSpPr>
        <p:spPr>
          <a:xfrm>
            <a:off x="10810140" y="2690539"/>
            <a:ext cx="718185" cy="2832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7597040" y="1935699"/>
            <a:ext cx="3213100" cy="582113"/>
          </a:xfrm>
          <a:prstGeom prst="wedgeRoundRectCallout">
            <a:avLst>
              <a:gd name="adj1" fmla="val 49596"/>
              <a:gd name="adj2" fmla="val 9859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填报完毕后点击【提交预览】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BD514FB-15D9-C75E-61CE-1E09CFE1B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57"/>
            <a:ext cx="12192000" cy="568101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3575783" y="5417999"/>
            <a:ext cx="2929938" cy="873403"/>
          </a:xfrm>
          <a:prstGeom prst="wedgeRoundRectCallout">
            <a:avLst>
              <a:gd name="adj1" fmla="val 65122"/>
              <a:gd name="adj2" fmla="val -7216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6.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点击【下载填报表】打印后填写填报联系人，联系电话及医院盖章</a:t>
            </a:r>
            <a:endParaRPr lang="zh-CN" altLang="en-US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6505721" y="4905277"/>
            <a:ext cx="640485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8792367" y="5368180"/>
            <a:ext cx="2391973" cy="776634"/>
          </a:xfrm>
          <a:prstGeom prst="wedgeRoundRectCallout">
            <a:avLst>
              <a:gd name="adj1" fmla="val -58919"/>
              <a:gd name="adj2" fmla="val -7037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7.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上传盖章填报表及提交</a:t>
            </a:r>
          </a:p>
        </p:txBody>
      </p:sp>
      <p:sp>
        <p:nvSpPr>
          <p:cNvPr id="8" name="矩形: 圆角 5"/>
          <p:cNvSpPr/>
          <p:nvPr/>
        </p:nvSpPr>
        <p:spPr>
          <a:xfrm>
            <a:off x="7232951" y="4905301"/>
            <a:ext cx="144145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36c08e0-ad72-4661-8aa5-d4db1f045ea0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238</Words>
  <Application>Microsoft Office PowerPoint</Application>
  <PresentationFormat>宽屏</PresentationFormat>
  <Paragraphs>23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PowerPoint 演示文稿</vt:lpstr>
      <vt:lpstr>带量采购项目列表</vt:lpstr>
      <vt:lpstr>需求量填报</vt:lpstr>
      <vt:lpstr>需求量填报</vt:lpstr>
      <vt:lpstr>需求量填报</vt:lpstr>
      <vt:lpstr>需求量填报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海超 刘</cp:lastModifiedBy>
  <cp:revision>777</cp:revision>
  <dcterms:created xsi:type="dcterms:W3CDTF">2017-12-20T16:14:00Z</dcterms:created>
  <dcterms:modified xsi:type="dcterms:W3CDTF">2024-12-17T06:54:53Z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4E436F666EA04C45A281EABA0B90AE3C_13</vt:lpwstr>
  </property>
</Properties>
</file>