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  <p:sldMasterId id="2147483657" r:id="rId4"/>
    <p:sldMasterId id="2147483660" r:id="rId5"/>
    <p:sldMasterId id="2147483663" r:id="rId6"/>
  </p:sldMasterIdLst>
  <p:notesMasterIdLst>
    <p:notesMasterId r:id="rId16"/>
  </p:notesMasterIdLst>
  <p:handoutMasterIdLst>
    <p:handoutMasterId r:id="rId17"/>
  </p:handoutMasterIdLst>
  <p:sldIdLst>
    <p:sldId id="272" r:id="rId7"/>
    <p:sldId id="687" r:id="rId8"/>
    <p:sldId id="678" r:id="rId9"/>
    <p:sldId id="680" r:id="rId10"/>
    <p:sldId id="679" r:id="rId11"/>
    <p:sldId id="677" r:id="rId12"/>
    <p:sldId id="684" r:id="rId13"/>
    <p:sldId id="685" r:id="rId14"/>
    <p:sldId id="261" r:id="rId15"/>
  </p:sldIdLst>
  <p:sldSz cx="12192000" cy="6858000"/>
  <p:notesSz cx="7104063" cy="10234613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2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5244"/>
  </p:normalViewPr>
  <p:slideViewPr>
    <p:cSldViewPr snapToGrid="0" showGuides="1">
      <p:cViewPr varScale="1">
        <p:scale>
          <a:sx n="107" d="100"/>
          <a:sy n="107" d="100"/>
        </p:scale>
        <p:origin x="89" y="113"/>
      </p:cViewPr>
      <p:guideLst>
        <p:guide orient="horz" pos="2074"/>
        <p:guide pos="29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0040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采购需求量填报操作说明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022475" y="4108450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医疗机构用户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A852ED3-F2D2-5D7F-8A72-A05ACDF0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166"/>
            <a:ext cx="12192000" cy="4853668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采购需求量填报</a:t>
            </a:r>
          </a:p>
        </p:txBody>
      </p:sp>
      <p:sp>
        <p:nvSpPr>
          <p:cNvPr id="16" name="矩形: 圆角 5"/>
          <p:cNvSpPr/>
          <p:nvPr/>
        </p:nvSpPr>
        <p:spPr>
          <a:xfrm>
            <a:off x="11550047" y="3031293"/>
            <a:ext cx="567296" cy="2702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标注 3"/>
          <p:cNvSpPr>
            <a:spLocks noChangeArrowheads="1"/>
          </p:cNvSpPr>
          <p:nvPr/>
        </p:nvSpPr>
        <p:spPr bwMode="auto">
          <a:xfrm>
            <a:off x="8201129" y="1452539"/>
            <a:ext cx="3348918" cy="1128381"/>
          </a:xfrm>
          <a:prstGeom prst="wedgeRoundRectCallout">
            <a:avLst>
              <a:gd name="adj1" fmla="val 50732"/>
              <a:gd name="adj2" fmla="val 8818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1.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选择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“骨科创伤类”项目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并点击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详情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按钮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，进入采购量填报列表页面。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F034DA3-2097-F414-4AD4-91D5FC77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780"/>
            <a:ext cx="12192000" cy="5335493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采购需求量填报</a:t>
            </a:r>
          </a:p>
        </p:txBody>
      </p:sp>
      <p:sp>
        <p:nvSpPr>
          <p:cNvPr id="9" name="矩形: 圆角 5"/>
          <p:cNvSpPr/>
          <p:nvPr/>
        </p:nvSpPr>
        <p:spPr>
          <a:xfrm>
            <a:off x="11176013" y="2980033"/>
            <a:ext cx="514350" cy="24630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8707828" y="1284466"/>
            <a:ext cx="2468185" cy="1128381"/>
          </a:xfrm>
          <a:prstGeom prst="wedgeRoundRectCallout">
            <a:avLst>
              <a:gd name="adj1" fmla="val 49972"/>
              <a:gd name="adj2" fmla="val 10781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产品详情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按钮，可以查看该企业此二级目录下所有产品（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编码）信息及价格。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55CEF0D-014B-79F4-E0CD-AD5C0E409560}"/>
              </a:ext>
            </a:extLst>
          </p:cNvPr>
          <p:cNvSpPr/>
          <p:nvPr/>
        </p:nvSpPr>
        <p:spPr>
          <a:xfrm>
            <a:off x="8702720" y="2785063"/>
            <a:ext cx="676280" cy="24630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>
            <a:extLst>
              <a:ext uri="{FF2B5EF4-FFF2-40B4-BE49-F238E27FC236}">
                <a16:creationId xmlns:a16="http://schemas.microsoft.com/office/drawing/2014/main" id="{8D60B59C-A5DA-0C86-562A-27C67563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696" y="1751615"/>
            <a:ext cx="2644167" cy="1128381"/>
          </a:xfrm>
          <a:prstGeom prst="wedgeRoundRectCallout">
            <a:avLst>
              <a:gd name="adj1" fmla="val 49972"/>
              <a:gd name="adj2" fmla="val 10781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系统将“首年协议采购量”默认填报为第二年采购需求量，如果采购需求量与首年协议量无变化可以直接提交。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采购需求量填报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136707-CC75-DAB8-5FA8-E726DB799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10" y="698756"/>
            <a:ext cx="11589211" cy="60672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0573B1-770B-2F5E-85CD-AC9D0A8E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780"/>
            <a:ext cx="12192000" cy="5335493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采购需求量填报</a:t>
            </a:r>
          </a:p>
        </p:txBody>
      </p:sp>
      <p:sp>
        <p:nvSpPr>
          <p:cNvPr id="9" name="矩形: 圆角 5"/>
          <p:cNvSpPr/>
          <p:nvPr/>
        </p:nvSpPr>
        <p:spPr>
          <a:xfrm>
            <a:off x="11616731" y="2980033"/>
            <a:ext cx="337038" cy="24630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8820836" y="4033136"/>
            <a:ext cx="2468185" cy="1128381"/>
          </a:xfrm>
          <a:prstGeom prst="wedgeRoundRectCallout">
            <a:avLst>
              <a:gd name="adj1" fmla="val 61148"/>
              <a:gd name="adj2" fmla="val -8323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2.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填报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按钮进入采购需求量信息填报页面。对于系统默认需求量或已填报的产品也可点击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填报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进行修改填报信息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C248A48-4835-B91F-0907-B10F78120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843"/>
            <a:ext cx="12192000" cy="5207376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5638213" y="2713808"/>
            <a:ext cx="2412594" cy="11874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/>
        </p:nvSpPr>
        <p:spPr bwMode="auto">
          <a:xfrm>
            <a:off x="3028950" y="662781"/>
            <a:ext cx="4143375" cy="1627981"/>
          </a:xfrm>
          <a:prstGeom prst="wedgeRoundRectCallout">
            <a:avLst>
              <a:gd name="adj1" fmla="val 63463"/>
              <a:gd name="adj2" fmla="val 6870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3. 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填写“需求量”点击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确定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按钮，完成该二级目录采购需求量填报工作。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注意：原则上采购主体申报的采购需求总量应不低于首年协议采购量。如二级目录采购需求量低于首年协议采购量或超过首年协议采购量</a:t>
            </a: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20%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，医疗机构须填写“备注”进行情况说明，否则无法提交。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采购需求量填报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E725ECA-F78F-74CF-B6AC-F6C36CC3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780"/>
            <a:ext cx="12192000" cy="5335493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采购需求量填报</a:t>
            </a:r>
          </a:p>
        </p:txBody>
      </p:sp>
      <p:sp>
        <p:nvSpPr>
          <p:cNvPr id="11" name="矩形: 圆角 5"/>
          <p:cNvSpPr/>
          <p:nvPr/>
        </p:nvSpPr>
        <p:spPr>
          <a:xfrm>
            <a:off x="11192548" y="2364137"/>
            <a:ext cx="579060" cy="3780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"/>
          <p:cNvSpPr>
            <a:spLocks noChangeArrowheads="1"/>
          </p:cNvSpPr>
          <p:nvPr/>
        </p:nvSpPr>
        <p:spPr bwMode="auto">
          <a:xfrm>
            <a:off x="8247214" y="1161752"/>
            <a:ext cx="2661101" cy="1128381"/>
          </a:xfrm>
          <a:prstGeom prst="wedgeRoundRectCallout">
            <a:avLst>
              <a:gd name="adj1" fmla="val 63463"/>
              <a:gd name="adj2" fmla="val 6870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4.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确认填报信息无误后，点击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提交预览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按钮进入采购需求量填报数据提交页面。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262"/>
            <a:ext cx="12192000" cy="5781675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6489700" y="5867401"/>
            <a:ext cx="667238" cy="355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/>
        </p:nvSpPr>
        <p:spPr bwMode="auto">
          <a:xfrm>
            <a:off x="3854461" y="6084277"/>
            <a:ext cx="2468185" cy="773723"/>
          </a:xfrm>
          <a:prstGeom prst="wedgeRoundRectCallout">
            <a:avLst>
              <a:gd name="adj1" fmla="val 59188"/>
              <a:gd name="adj2" fmla="val -6538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下载填报表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按钮，将采购需求量填报表导出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PDF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文件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采购需求量填报</a:t>
            </a:r>
          </a:p>
        </p:txBody>
      </p:sp>
      <p:sp>
        <p:nvSpPr>
          <p:cNvPr id="11" name="矩形: 圆角 5"/>
          <p:cNvSpPr/>
          <p:nvPr/>
        </p:nvSpPr>
        <p:spPr>
          <a:xfrm>
            <a:off x="7156938" y="5867401"/>
            <a:ext cx="967154" cy="355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"/>
          <p:cNvSpPr>
            <a:spLocks noChangeArrowheads="1"/>
          </p:cNvSpPr>
          <p:nvPr/>
        </p:nvSpPr>
        <p:spPr bwMode="auto">
          <a:xfrm>
            <a:off x="4952521" y="4835769"/>
            <a:ext cx="2468185" cy="862563"/>
          </a:xfrm>
          <a:prstGeom prst="wedgeRoundRectCallout">
            <a:avLst>
              <a:gd name="adj1" fmla="val 57407"/>
              <a:gd name="adj2" fmla="val 6870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6.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上传盖章填报表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按钮，将加盖医院公章的采购需求量填报表图片或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pdf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文件上传到平台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8124092" y="5871371"/>
            <a:ext cx="536331" cy="355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矩形标注 3"/>
          <p:cNvSpPr>
            <a:spLocks noChangeArrowheads="1"/>
          </p:cNvSpPr>
          <p:nvPr/>
        </p:nvSpPr>
        <p:spPr bwMode="auto">
          <a:xfrm>
            <a:off x="8512175" y="4752340"/>
            <a:ext cx="3215640" cy="862330"/>
          </a:xfrm>
          <a:prstGeom prst="wedgeRoundRectCallout">
            <a:avLst>
              <a:gd name="adj1" fmla="val -54092"/>
              <a:gd name="adj2" fmla="val 8603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7.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提交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按钮，完成采购需求量申报工作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chemeClr val="accent1"/>
                </a:solidFill>
                <a:latin typeface="Verdana" panose="020B0604030504040204" pitchFamily="34" charset="0"/>
                <a:sym typeface="+mn-ea"/>
              </a:rPr>
              <a:t>注意</a:t>
            </a:r>
            <a:r>
              <a:rPr lang="en-US" altLang="zh-CN" sz="1400" b="1" kern="0" dirty="0">
                <a:solidFill>
                  <a:schemeClr val="accent1"/>
                </a:solidFill>
                <a:latin typeface="Verdana" panose="020B0604030504040204" pitchFamily="34" charset="0"/>
                <a:sym typeface="+mn-ea"/>
              </a:rPr>
              <a:t>:</a:t>
            </a:r>
            <a:r>
              <a:rPr lang="zh-CN" altLang="en-US" sz="1400" b="1" kern="0" dirty="0">
                <a:solidFill>
                  <a:schemeClr val="accent1"/>
                </a:solidFill>
                <a:latin typeface="Verdana" panose="020B0604030504040204" pitchFamily="34" charset="0"/>
                <a:sym typeface="+mn-ea"/>
              </a:rPr>
              <a:t>提交后的需求量填报信息不能撤回请谨慎操作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36c08e0-ad72-4661-8aa5-d4db1f045ea0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330</Words>
  <Application>Microsoft Office PowerPoint</Application>
  <PresentationFormat>宽屏</PresentationFormat>
  <Paragraphs>22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采购需求量填报</vt:lpstr>
      <vt:lpstr>采购需求量填报</vt:lpstr>
      <vt:lpstr>采购需求量填报</vt:lpstr>
      <vt:lpstr>采购需求量填报</vt:lpstr>
      <vt:lpstr>采购需求量填报</vt:lpstr>
      <vt:lpstr>采购需求量填报</vt:lpstr>
      <vt:lpstr>采购需求量填报</vt:lpstr>
      <vt:lpstr>PowerPoint 演示文稿</vt:lpstr>
    </vt:vector>
  </TitlesOfParts>
  <Company>www.dadighost.com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海超 刘</cp:lastModifiedBy>
  <cp:revision>750</cp:revision>
  <dcterms:created xsi:type="dcterms:W3CDTF">2017-12-20T16:14:00Z</dcterms:created>
  <dcterms:modified xsi:type="dcterms:W3CDTF">2024-12-19T14:04:41Z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384FB82601D44E28B80FFA9610D3A900</vt:lpwstr>
  </property>
</Properties>
</file>