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655" r:id="rId4"/>
    <p:sldMasterId id="2147483657" r:id="rId5"/>
    <p:sldMasterId id="2147483660" r:id="rId6"/>
    <p:sldMasterId id="2147483663" r:id="rId7"/>
  </p:sldMasterIdLst>
  <p:notesMasterIdLst>
    <p:notesMasterId r:id="rId10"/>
  </p:notesMasterIdLst>
  <p:handoutMasterIdLst>
    <p:handoutMasterId r:id="rId19"/>
  </p:handoutMasterIdLst>
  <p:sldIdLst>
    <p:sldId id="272" r:id="rId8"/>
    <p:sldId id="702" r:id="rId9"/>
    <p:sldId id="614" r:id="rId11"/>
    <p:sldId id="661" r:id="rId12"/>
    <p:sldId id="703" r:id="rId13"/>
    <p:sldId id="662" r:id="rId14"/>
    <p:sldId id="701" r:id="rId15"/>
    <p:sldId id="704" r:id="rId16"/>
    <p:sldId id="705" r:id="rId17"/>
    <p:sldId id="261" r:id="rId18"/>
  </p:sldIdLst>
  <p:sldSz cx="12192000" cy="6858000"/>
  <p:notesSz cx="7103745" cy="10234295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0" userDrawn="1">
          <p15:clr>
            <a:srgbClr val="A4A3A4"/>
          </p15:clr>
        </p15:guide>
        <p15:guide id="2" pos="29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/>
    <p:restoredTop sz="95244"/>
  </p:normalViewPr>
  <p:slideViewPr>
    <p:cSldViewPr snapToGrid="0" showGuides="1">
      <p:cViewPr varScale="1">
        <p:scale>
          <a:sx n="109" d="100"/>
          <a:sy n="109" d="100"/>
        </p:scale>
        <p:origin x="612" y="108"/>
      </p:cViewPr>
      <p:guideLst>
        <p:guide orient="horz" pos="2080"/>
        <p:guide pos="2977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defRPr sz="1245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45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defRPr sz="1245" noProof="1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45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defRPr sz="1245" noProof="1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45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0263"/>
            <a:ext cx="3078163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noProof="1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F76F625-63F9-4A3E-BF8F-C5B910E59946}" type="slidenum">
              <a:rPr kumimoji="0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8163" cy="5143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0263"/>
            <a:ext cx="3078163" cy="514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7DF5A40-A4B1-4800-8DE6-A3DE9E24BDEE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448175" y="6361113"/>
            <a:ext cx="3733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技术支持：南京易联阳光信息技术股份有限公司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C91F3EA-FA84-49C5-96BB-D0C54B8CA000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/>
            </a:lvl1pPr>
          </a:lstStyle>
          <a:p>
            <a:fld id="{3BA75235-B6B2-448C-A0E9-59301B13F70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二级</a:t>
            </a:r>
            <a:endParaRPr lang="zh-CN" altLang="en-US" noProof="1"/>
          </a:p>
          <a:p>
            <a:pPr lvl="2"/>
            <a:r>
              <a:rPr lang="zh-CN" altLang="en-US" noProof="1"/>
              <a:t>三级</a:t>
            </a:r>
            <a:endParaRPr lang="zh-CN" altLang="en-US" noProof="1"/>
          </a:p>
          <a:p>
            <a:pPr lvl="3"/>
            <a:r>
              <a:rPr lang="zh-CN" altLang="en-US" noProof="1"/>
              <a:t>四级</a:t>
            </a:r>
            <a:endParaRPr lang="zh-CN" altLang="en-US" noProof="1"/>
          </a:p>
          <a:p>
            <a:pPr lvl="4"/>
            <a:r>
              <a:rPr lang="zh-CN" altLang="en-US" noProof="1"/>
              <a:t>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0" hangingPunct="0"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0" hangingPunct="0">
              <a:buFontTx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BA044DA-DE41-4CF7-A783-6DB370837D0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2F47F4-6F97-4561-ADA2-D15BB2794499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4B856FF-2129-480E-A4B5-E50F4E2C6289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0" y="0"/>
            <a:ext cx="0" cy="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 smtClean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5FAEB42-A73F-4F10-83F1-DBCF26DCCCCD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 eaLnBrk="1" hangingPunct="1"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1F4158C-EE30-490B-AE03-7CDEF377AE6B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5.xml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5" Type="http://schemas.openxmlformats.org/officeDocument/2006/relationships/theme" Target="../theme/theme3.xml"/><Relationship Id="rId4" Type="http://schemas.openxmlformats.org/officeDocument/2006/relationships/image" Target="../media/image4.jpeg"/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Masters/_rels/slideMaster4.xml.rels><?xml version="1.0" encoding="UTF-8" standalone="yes"?>
<Relationships xmlns="http://schemas.openxmlformats.org/package/2006/relationships"><Relationship Id="rId5" Type="http://schemas.openxmlformats.org/officeDocument/2006/relationships/theme" Target="../theme/theme4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5" Type="http://schemas.openxmlformats.org/officeDocument/2006/relationships/theme" Target="../theme/theme5.xml"/><Relationship Id="rId4" Type="http://schemas.openxmlformats.org/officeDocument/2006/relationships/image" Target="../media/image2.png"/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6" Type="http://schemas.openxmlformats.org/officeDocument/2006/relationships/theme" Target="../theme/theme6.xm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113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2" name="文本框 6"/>
          <p:cNvSpPr txBox="1">
            <a:spLocks noChangeArrowheads="1"/>
          </p:cNvSpPr>
          <p:nvPr/>
        </p:nvSpPr>
        <p:spPr bwMode="auto">
          <a:xfrm>
            <a:off x="4146550" y="6154738"/>
            <a:ext cx="4616450" cy="2778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版权所有：北京市医药集中采购服务中心</a:t>
            </a:r>
            <a:r>
              <a:rPr kumimoji="1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  ©2018 All rights reserved</a:t>
            </a: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2053" name="文本框 7"/>
          <p:cNvSpPr txBox="1">
            <a:spLocks noChangeArrowheads="1"/>
          </p:cNvSpPr>
          <p:nvPr/>
        </p:nvSpPr>
        <p:spPr bwMode="auto">
          <a:xfrm>
            <a:off x="4598988" y="6486525"/>
            <a:ext cx="3732213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技术支持：北京医讯达科技有限公司 </a:t>
            </a: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432550"/>
            <a:ext cx="12192000" cy="414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4" name="矩形 6"/>
          <p:cNvSpPr>
            <a:spLocks noChangeArrowheads="1"/>
          </p:cNvSpPr>
          <p:nvPr/>
        </p:nvSpPr>
        <p:spPr bwMode="auto">
          <a:xfrm>
            <a:off x="8416925" y="101600"/>
            <a:ext cx="3416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药品和医用耗材招采管理子系统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330450" y="6029325"/>
            <a:ext cx="4616450" cy="2778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版权所有：北京市医药集中采购服务中心</a:t>
            </a:r>
            <a:r>
              <a:rPr kumimoji="1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  ©2018 All rights reserved</a:t>
            </a: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782888" y="6361113"/>
            <a:ext cx="3732213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技术支持：北京医讯达科技有限公司 </a:t>
            </a: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3076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875338"/>
            <a:ext cx="12192000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487863" y="6513513"/>
            <a:ext cx="3733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技术支持：南京易联阳光信息技术股份有限公司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3078" name="图片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133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9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98838" y="1452563"/>
            <a:ext cx="5181600" cy="287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0" name="矩形 11"/>
          <p:cNvSpPr>
            <a:spLocks noChangeArrowheads="1"/>
          </p:cNvSpPr>
          <p:nvPr/>
        </p:nvSpPr>
        <p:spPr bwMode="auto">
          <a:xfrm>
            <a:off x="8416925" y="101600"/>
            <a:ext cx="3416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药品和医用耗材招采管理子系统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" descr="渐变红条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050" y="681038"/>
            <a:ext cx="8258175" cy="76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701213" y="6226175"/>
            <a:ext cx="2325687" cy="63182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文本框 4"/>
          <p:cNvSpPr txBox="1">
            <a:spLocks noChangeArrowheads="1"/>
          </p:cNvSpPr>
          <p:nvPr/>
        </p:nvSpPr>
        <p:spPr bwMode="auto">
          <a:xfrm>
            <a:off x="2330450" y="6029325"/>
            <a:ext cx="4616450" cy="2778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版权所有：北京市医药集中采购服务中心</a:t>
            </a:r>
            <a:r>
              <a:rPr kumimoji="1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  ©2018 All rights reserved</a:t>
            </a: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5123" name="文本框 5"/>
          <p:cNvSpPr txBox="1">
            <a:spLocks noChangeArrowheads="1"/>
          </p:cNvSpPr>
          <p:nvPr/>
        </p:nvSpPr>
        <p:spPr bwMode="auto">
          <a:xfrm>
            <a:off x="2782888" y="6361113"/>
            <a:ext cx="3732213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技术支持：北京医讯达科技有限公司 </a:t>
            </a: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5124" name="图片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5875338"/>
            <a:ext cx="12192000" cy="97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6" name="文本框 10"/>
          <p:cNvSpPr txBox="1">
            <a:spLocks noChangeArrowheads="1"/>
          </p:cNvSpPr>
          <p:nvPr/>
        </p:nvSpPr>
        <p:spPr bwMode="auto">
          <a:xfrm>
            <a:off x="4487863" y="6513513"/>
            <a:ext cx="3733800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技术支持：南京易联阳光信息技术股份有限公司</a:t>
            </a:r>
            <a:endParaRPr kumimoji="1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2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113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7" name="矩形 8"/>
          <p:cNvSpPr>
            <a:spLocks noChangeArrowheads="1"/>
          </p:cNvSpPr>
          <p:nvPr/>
        </p:nvSpPr>
        <p:spPr bwMode="auto">
          <a:xfrm>
            <a:off x="8416925" y="101600"/>
            <a:ext cx="3416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  <a:t>药品和医用耗材招采管理子系统</a:t>
            </a:r>
            <a:endParaRPr kumimoji="0" lang="zh-CN" altLang="en-US" sz="18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文本框 6"/>
          <p:cNvSpPr txBox="1">
            <a:spLocks noChangeArrowheads="1"/>
          </p:cNvSpPr>
          <p:nvPr/>
        </p:nvSpPr>
        <p:spPr bwMode="auto">
          <a:xfrm>
            <a:off x="4146550" y="6154738"/>
            <a:ext cx="4616450" cy="2778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kumimoji="1" lang="zh-CN" altLang="en-US" sz="1200">
                <a:solidFill>
                  <a:schemeClr val="bg1"/>
                </a:solidFill>
                <a:sym typeface="+mn-ea"/>
              </a:rPr>
              <a:t>版权所有：北京市医药集中采购服务中心</a:t>
            </a:r>
            <a:r>
              <a:rPr kumimoji="1" lang="en-US" altLang="zh-CN" sz="1200" dirty="0">
                <a:solidFill>
                  <a:schemeClr val="bg1"/>
                </a:solidFill>
                <a:sym typeface="+mn-ea"/>
              </a:rPr>
              <a:t>  ©2018 All rights reserved</a:t>
            </a:r>
            <a:endParaRPr kumimoji="1" lang="zh-CN" altLang="en-US" sz="1200">
              <a:solidFill>
                <a:schemeClr val="bg1"/>
              </a:solidFill>
              <a:sym typeface="+mn-ea"/>
            </a:endParaRPr>
          </a:p>
        </p:txBody>
      </p:sp>
      <p:sp>
        <p:nvSpPr>
          <p:cNvPr id="2053" name="文本框 7"/>
          <p:cNvSpPr txBox="1">
            <a:spLocks noChangeArrowheads="1"/>
          </p:cNvSpPr>
          <p:nvPr/>
        </p:nvSpPr>
        <p:spPr bwMode="auto">
          <a:xfrm>
            <a:off x="4598988" y="6486525"/>
            <a:ext cx="3732212" cy="2762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kumimoji="1" lang="zh-CN" altLang="en-US" sz="1200">
                <a:solidFill>
                  <a:srgbClr val="FFFFFF"/>
                </a:solidFill>
                <a:sym typeface="+mn-ea"/>
              </a:rPr>
              <a:t>技术支持：北京医讯达科技有限公司 </a:t>
            </a:r>
            <a:endParaRPr kumimoji="1" lang="zh-CN" altLang="en-US" sz="1200">
              <a:solidFill>
                <a:srgbClr val="FFFFFF"/>
              </a:solidFill>
              <a:sym typeface="+mn-ea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32550"/>
            <a:ext cx="121920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矩形 6"/>
          <p:cNvSpPr>
            <a:spLocks noChangeArrowheads="1"/>
          </p:cNvSpPr>
          <p:nvPr/>
        </p:nvSpPr>
        <p:spPr bwMode="auto">
          <a:xfrm>
            <a:off x="8416925" y="101600"/>
            <a:ext cx="3416300" cy="36830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b="1">
                <a:solidFill>
                  <a:schemeClr val="bg1"/>
                </a:solidFill>
                <a:sym typeface="+mn-ea"/>
              </a:rPr>
              <a:t>药品和医用耗材招采管理子系统</a:t>
            </a:r>
            <a:endParaRPr lang="zh-CN" altLang="en-US" b="1">
              <a:solidFill>
                <a:schemeClr val="bg1"/>
              </a:solidFill>
              <a:sym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文本框 22"/>
          <p:cNvSpPr txBox="1"/>
          <p:nvPr/>
        </p:nvSpPr>
        <p:spPr>
          <a:xfrm>
            <a:off x="1355725" y="2047875"/>
            <a:ext cx="9775825" cy="359981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北京市药品和医用耗材招采管理子系统</a:t>
            </a:r>
            <a:endParaRPr lang="en-US" altLang="zh-CN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企业澄清</a:t>
            </a:r>
            <a:endParaRPr lang="en-US" altLang="zh-CN" sz="36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操作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说明</a:t>
            </a:r>
            <a:r>
              <a:rPr lang="en-US" altLang="zh-CN" sz="4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</a:t>
            </a:r>
            <a:br>
              <a:rPr lang="en-US" altLang="zh-CN" sz="4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</a:b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生产代理企业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用户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矩形 1"/>
          <p:cNvSpPr/>
          <p:nvPr/>
        </p:nvSpPr>
        <p:spPr>
          <a:xfrm>
            <a:off x="1106488" y="4679950"/>
            <a:ext cx="100330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/>
            <a:r>
              <a:rPr lang="zh-CN" altLang="en-US" sz="32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本部分手册内容完毕，请及时关注平台及网站动态信息</a:t>
            </a:r>
            <a:endParaRPr lang="zh-CN" altLang="en-US" sz="3200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386945" y="678688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75" y="638175"/>
            <a:ext cx="12160250" cy="5581650"/>
          </a:xfrm>
          <a:prstGeom prst="rect">
            <a:avLst/>
          </a:prstGeom>
        </p:spPr>
      </p:pic>
      <p:sp>
        <p:nvSpPr>
          <p:cNvPr id="17411" name="标题 1"/>
          <p:cNvSpPr>
            <a:spLocks noGrp="1"/>
          </p:cNvSpPr>
          <p:nvPr>
            <p:ph type="title"/>
          </p:nvPr>
        </p:nvSpPr>
        <p:spPr>
          <a:xfrm>
            <a:off x="449263" y="139700"/>
            <a:ext cx="6465887" cy="352425"/>
          </a:xfrm>
          <a:prstGeom prst="rect">
            <a:avLst/>
          </a:prstGeom>
          <a:noFill/>
          <a:ln>
            <a:noFill/>
          </a:ln>
        </p:spPr>
        <p:txBody>
          <a:bodyPr anchor="t" anchorCtr="0"/>
          <a:lstStyle/>
          <a:p>
            <a:b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412" name="内容占位符 4"/>
          <p:cNvPicPr>
            <a:picLocks noGrp="1" noChangeAspect="1"/>
          </p:cNvPicPr>
          <p:nvPr>
            <p:ph idx="1" hasCustomPrompt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圆角矩形标注 3"/>
          <p:cNvSpPr>
            <a:spLocks noChangeArrowheads="1"/>
          </p:cNvSpPr>
          <p:nvPr/>
        </p:nvSpPr>
        <p:spPr bwMode="auto">
          <a:xfrm>
            <a:off x="8172450" y="2310765"/>
            <a:ext cx="2262505" cy="487680"/>
          </a:xfrm>
          <a:prstGeom prst="wedgeRoundRectCallout">
            <a:avLst>
              <a:gd name="adj1" fmla="val 63335"/>
              <a:gd name="adj2" fmla="val -162500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点击【耗材交易管理】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9" name="矩形: 圆角 21"/>
          <p:cNvSpPr/>
          <p:nvPr/>
        </p:nvSpPr>
        <p:spPr>
          <a:xfrm>
            <a:off x="10700385" y="1280795"/>
            <a:ext cx="1198880" cy="128333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22300"/>
            <a:ext cx="12192000" cy="5613400"/>
          </a:xfrm>
          <a:prstGeom prst="rect">
            <a:avLst/>
          </a:prstGeom>
        </p:spPr>
      </p:pic>
      <p:sp>
        <p:nvSpPr>
          <p:cNvPr id="10" name="圆角矩形标注 3"/>
          <p:cNvSpPr>
            <a:spLocks noChangeArrowheads="1"/>
          </p:cNvSpPr>
          <p:nvPr/>
        </p:nvSpPr>
        <p:spPr bwMode="auto">
          <a:xfrm>
            <a:off x="1875155" y="2927985"/>
            <a:ext cx="2496185" cy="748030"/>
          </a:xfrm>
          <a:prstGeom prst="wedgeRoundRectCallout">
            <a:avLst>
              <a:gd name="adj1" fmla="val -84774"/>
              <a:gd name="adj2" fmla="val -1035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lstStyle/>
          <a:p>
            <a:pPr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1.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点击【价格信息维护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-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产品价格澄清】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7411" name="标题 1"/>
          <p:cNvSpPr>
            <a:spLocks noGrp="1"/>
          </p:cNvSpPr>
          <p:nvPr>
            <p:ph type="title"/>
          </p:nvPr>
        </p:nvSpPr>
        <p:spPr>
          <a:xfrm>
            <a:off x="449263" y="139700"/>
            <a:ext cx="6465887" cy="352425"/>
          </a:xfrm>
          <a:prstGeom prst="rect">
            <a:avLst/>
          </a:prstGeom>
          <a:noFill/>
          <a:ln>
            <a:noFill/>
          </a:ln>
        </p:spPr>
        <p:txBody>
          <a:bodyPr anchor="t" anchorCtr="0"/>
          <a:lstStyle/>
          <a:p>
            <a:b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412" name="内容占位符 4"/>
          <p:cNvPicPr>
            <a:picLocks noGrp="1" noChangeAspect="1"/>
          </p:cNvPicPr>
          <p:nvPr>
            <p:ph idx="1" hasCustomPrompt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矩形: 圆角 5"/>
          <p:cNvSpPr/>
          <p:nvPr/>
        </p:nvSpPr>
        <p:spPr>
          <a:xfrm>
            <a:off x="55880" y="2928299"/>
            <a:ext cx="855345" cy="26479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圆角矩形标注 3"/>
          <p:cNvSpPr>
            <a:spLocks noChangeArrowheads="1"/>
          </p:cNvSpPr>
          <p:nvPr/>
        </p:nvSpPr>
        <p:spPr bwMode="auto">
          <a:xfrm>
            <a:off x="8282305" y="5024120"/>
            <a:ext cx="1966595" cy="760095"/>
          </a:xfrm>
          <a:prstGeom prst="wedgeRoundRectCallout">
            <a:avLst>
              <a:gd name="adj1" fmla="val 85905"/>
              <a:gd name="adj2" fmla="val -13654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2. 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可逐条点击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“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查看并澄清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”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9" name="矩形: 圆角 21"/>
          <p:cNvSpPr/>
          <p:nvPr/>
        </p:nvSpPr>
        <p:spPr>
          <a:xfrm>
            <a:off x="1765935" y="1612265"/>
            <a:ext cx="683895" cy="26416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圆角矩形标注 3"/>
          <p:cNvSpPr>
            <a:spLocks noChangeArrowheads="1"/>
          </p:cNvSpPr>
          <p:nvPr/>
        </p:nvSpPr>
        <p:spPr bwMode="auto">
          <a:xfrm>
            <a:off x="3905250" y="1194435"/>
            <a:ext cx="3616960" cy="810260"/>
          </a:xfrm>
          <a:prstGeom prst="wedgeRoundRectCallout">
            <a:avLst>
              <a:gd name="adj1" fmla="val -89852"/>
              <a:gd name="adj2" fmla="val 26253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p>
            <a:pPr lvl="0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该页面展示本企业所有被质疑的申报产品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5" name="矩形: 圆角 21"/>
          <p:cNvSpPr/>
          <p:nvPr/>
        </p:nvSpPr>
        <p:spPr>
          <a:xfrm>
            <a:off x="11033125" y="3863975"/>
            <a:ext cx="652780" cy="237172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  <p:bldP spid="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38200"/>
            <a:ext cx="12192000" cy="5181600"/>
          </a:xfrm>
          <a:prstGeom prst="rect">
            <a:avLst/>
          </a:prstGeom>
        </p:spPr>
      </p:pic>
      <p:sp>
        <p:nvSpPr>
          <p:cNvPr id="17411" name="标题 1"/>
          <p:cNvSpPr>
            <a:spLocks noGrp="1"/>
          </p:cNvSpPr>
          <p:nvPr>
            <p:ph type="title"/>
          </p:nvPr>
        </p:nvSpPr>
        <p:spPr>
          <a:xfrm>
            <a:off x="449263" y="139700"/>
            <a:ext cx="6465887" cy="352425"/>
          </a:xfrm>
          <a:prstGeom prst="rect">
            <a:avLst/>
          </a:prstGeom>
          <a:noFill/>
          <a:ln>
            <a:noFill/>
          </a:ln>
        </p:spPr>
        <p:txBody>
          <a:bodyPr anchor="t" anchorCtr="0"/>
          <a:lstStyle/>
          <a:p>
            <a:b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412" name="内容占位符 4"/>
          <p:cNvPicPr>
            <a:picLocks noGrp="1" noChangeAspect="1"/>
          </p:cNvPicPr>
          <p:nvPr>
            <p:ph idx="1" hasCustomPrompt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矩形: 圆角 5"/>
          <p:cNvSpPr/>
          <p:nvPr/>
        </p:nvSpPr>
        <p:spPr>
          <a:xfrm flipV="1">
            <a:off x="1765935" y="3184525"/>
            <a:ext cx="1202690" cy="17335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圆角矩形标注 3"/>
          <p:cNvSpPr>
            <a:spLocks noChangeArrowheads="1"/>
          </p:cNvSpPr>
          <p:nvPr/>
        </p:nvSpPr>
        <p:spPr bwMode="auto">
          <a:xfrm>
            <a:off x="3735070" y="3047365"/>
            <a:ext cx="3616960" cy="1172845"/>
          </a:xfrm>
          <a:prstGeom prst="wedgeRoundRectCallout">
            <a:avLst>
              <a:gd name="adj1" fmla="val -71049"/>
              <a:gd name="adj2" fmla="val -32945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lstStyle/>
          <a:p>
            <a:pPr lvl="0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该列表展示本企业自己申报的价格信息页面，页面下拉为企业被质疑需澄清的信息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标题 1"/>
          <p:cNvSpPr>
            <a:spLocks noGrp="1"/>
          </p:cNvSpPr>
          <p:nvPr>
            <p:ph type="title"/>
          </p:nvPr>
        </p:nvSpPr>
        <p:spPr>
          <a:xfrm>
            <a:off x="449263" y="139700"/>
            <a:ext cx="6465887" cy="352425"/>
          </a:xfrm>
          <a:prstGeom prst="rect">
            <a:avLst/>
          </a:prstGeom>
          <a:noFill/>
          <a:ln>
            <a:noFill/>
          </a:ln>
        </p:spPr>
        <p:txBody>
          <a:bodyPr anchor="t" anchorCtr="0"/>
          <a:lstStyle/>
          <a:p>
            <a:b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412" name="内容占位符 4"/>
          <p:cNvPicPr>
            <a:picLocks noGrp="1" noChangeAspect="1"/>
          </p:cNvPicPr>
          <p:nvPr>
            <p:ph idx="1" hasCustomPrompt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圆角矩形标注 3"/>
          <p:cNvSpPr>
            <a:spLocks noChangeArrowheads="1"/>
          </p:cNvSpPr>
          <p:nvPr/>
        </p:nvSpPr>
        <p:spPr bwMode="auto">
          <a:xfrm>
            <a:off x="350520" y="1043940"/>
            <a:ext cx="11047730" cy="5327015"/>
          </a:xfrm>
          <a:prstGeom prst="wedgeRoundRectCallout">
            <a:avLst>
              <a:gd name="adj1" fmla="val -50333"/>
              <a:gd name="adj2" fmla="val 10555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</a:b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质疑类型分为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四类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  </a:t>
            </a:r>
            <a:b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</a:br>
            <a:b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</a:b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①，同一申报记录下，填报了相同省份，价格不同。推出质疑价格为低价，需点击接受质疑，或澄清。</a:t>
            </a:r>
            <a:b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</a:br>
            <a:b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</a:b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②，同一申报记录下，</a:t>
            </a:r>
            <a:r>
              <a:rPr lang="zh-CN" altLang="en-US" sz="2400" b="1" kern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sym typeface="+mn-ea"/>
              </a:rPr>
              <a:t>各省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价格之间相比最高价和最低价差异超三倍，（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分带量和非带量两个维度分别比较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）那么该申报号下所有价格全部质疑为带量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/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非带量中的最低价格，需按照实际情况逐条去澄清或接受质疑。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</a:b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③，被其他企业质疑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b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</a:b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④，②和③问题同时出现，质疑为两者最低价。如需澄清，同时还需澄清另一价格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，如另一价格为真实价格，以此价格作为澄清价即可。</a:t>
            </a:r>
            <a:b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</a:b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0" y="619125"/>
            <a:ext cx="12128500" cy="561975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  </a:t>
            </a:r>
            <a:endParaRPr lang="en-US" altLang="zh-CN" dirty="0"/>
          </a:p>
        </p:txBody>
      </p:sp>
      <p:sp>
        <p:nvSpPr>
          <p:cNvPr id="9" name="矩形: 圆角 21"/>
          <p:cNvSpPr/>
          <p:nvPr/>
        </p:nvSpPr>
        <p:spPr>
          <a:xfrm>
            <a:off x="1985010" y="2533650"/>
            <a:ext cx="1987550" cy="3327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圆角矩形标注 3"/>
          <p:cNvSpPr>
            <a:spLocks noChangeArrowheads="1"/>
          </p:cNvSpPr>
          <p:nvPr/>
        </p:nvSpPr>
        <p:spPr bwMode="auto">
          <a:xfrm>
            <a:off x="3884930" y="1036320"/>
            <a:ext cx="3524885" cy="1210310"/>
          </a:xfrm>
          <a:prstGeom prst="wedgeRoundRectCallout">
            <a:avLst>
              <a:gd name="adj1" fmla="val -73815"/>
              <a:gd name="adj2" fmla="val 7371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p>
            <a:pPr lvl="0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此内容为质疑的省份及对应的价格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`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是否带量项目，如接受质疑，申报数据以此为准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6" name="圆角矩形标注 3"/>
          <p:cNvSpPr>
            <a:spLocks noChangeArrowheads="1"/>
          </p:cNvSpPr>
          <p:nvPr/>
        </p:nvSpPr>
        <p:spPr bwMode="auto">
          <a:xfrm>
            <a:off x="6207760" y="4109085"/>
            <a:ext cx="4533900" cy="957580"/>
          </a:xfrm>
          <a:prstGeom prst="wedgeRoundRectCallout">
            <a:avLst>
              <a:gd name="adj1" fmla="val 41428"/>
              <a:gd name="adj2" fmla="val -81233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p>
            <a:pPr lvl="0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3.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点击【澄清】后输入框为可编辑状态，需填写澄清价格，是否带量项目，澄清内容，及上传澄清文件后点击【保存澄清】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6770" y="3082925"/>
            <a:ext cx="5924550" cy="692150"/>
          </a:xfrm>
          <a:prstGeom prst="rect">
            <a:avLst/>
          </a:prstGeom>
        </p:spPr>
      </p:pic>
      <p:sp>
        <p:nvSpPr>
          <p:cNvPr id="19" name="矩形: 圆角 21"/>
          <p:cNvSpPr/>
          <p:nvPr/>
        </p:nvSpPr>
        <p:spPr>
          <a:xfrm>
            <a:off x="5906770" y="3162935"/>
            <a:ext cx="5622290" cy="53276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0" y="619125"/>
            <a:ext cx="12128500" cy="561975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  </a:t>
            </a:r>
            <a:endParaRPr lang="en-US" altLang="zh-CN" dirty="0"/>
          </a:p>
        </p:txBody>
      </p:sp>
      <p:sp>
        <p:nvSpPr>
          <p:cNvPr id="32" name="矩形: 圆角 21"/>
          <p:cNvSpPr/>
          <p:nvPr/>
        </p:nvSpPr>
        <p:spPr>
          <a:xfrm>
            <a:off x="11291570" y="3985895"/>
            <a:ext cx="459105" cy="3365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圆角矩形标注 3"/>
          <p:cNvSpPr>
            <a:spLocks noChangeArrowheads="1"/>
          </p:cNvSpPr>
          <p:nvPr/>
        </p:nvSpPr>
        <p:spPr bwMode="auto">
          <a:xfrm>
            <a:off x="2120265" y="2585720"/>
            <a:ext cx="3753485" cy="1687195"/>
          </a:xfrm>
          <a:prstGeom prst="wedgeRoundRectCallout">
            <a:avLst>
              <a:gd name="adj1" fmla="val 48472"/>
              <a:gd name="adj2" fmla="val -11396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p>
            <a:pPr lvl="0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“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已澄清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”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状态的数据还可修改再次【保存澄清】</a:t>
            </a:r>
            <a:b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</a:b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“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已澄清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”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状态的数据可改为【接受质疑】</a:t>
            </a:r>
            <a:b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</a:b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“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已接受质疑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”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状态的数据还可更改为【澄清】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6" name="圆角矩形标注 3"/>
          <p:cNvSpPr>
            <a:spLocks noChangeArrowheads="1"/>
          </p:cNvSpPr>
          <p:nvPr/>
        </p:nvSpPr>
        <p:spPr bwMode="auto">
          <a:xfrm>
            <a:off x="6207760" y="3223895"/>
            <a:ext cx="4533900" cy="957580"/>
          </a:xfrm>
          <a:prstGeom prst="wedgeRoundRectCallout">
            <a:avLst>
              <a:gd name="adj1" fmla="val 61470"/>
              <a:gd name="adj2" fmla="val 3289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p>
            <a:pPr lvl="0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3.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点击【接受质疑】表示接受质疑的价格及相关信息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3" name="矩形: 圆角 21"/>
          <p:cNvSpPr/>
          <p:nvPr/>
        </p:nvSpPr>
        <p:spPr>
          <a:xfrm>
            <a:off x="10561320" y="5827395"/>
            <a:ext cx="459105" cy="3365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圆角矩形标注 3"/>
          <p:cNvSpPr>
            <a:spLocks noChangeArrowheads="1"/>
          </p:cNvSpPr>
          <p:nvPr/>
        </p:nvSpPr>
        <p:spPr bwMode="auto">
          <a:xfrm>
            <a:off x="5241925" y="5076190"/>
            <a:ext cx="4533900" cy="957580"/>
          </a:xfrm>
          <a:prstGeom prst="wedgeRoundRectCallout">
            <a:avLst>
              <a:gd name="adj1" fmla="val 61470"/>
              <a:gd name="adj2" fmla="val 3289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p>
            <a:pPr lvl="0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4.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所有被质疑的条目全部操作保存澄清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/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接受质疑后可点击【提交】，提交后跳转至产品价格公示澄清列表，该申报记录为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“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已澄清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”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状态。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  <p:bldP spid="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63575"/>
            <a:ext cx="12172950" cy="553085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  </a:t>
            </a:r>
            <a:endParaRPr lang="en-US" altLang="zh-CN" dirty="0"/>
          </a:p>
        </p:txBody>
      </p:sp>
      <p:sp>
        <p:nvSpPr>
          <p:cNvPr id="32" name="矩形: 圆角 21"/>
          <p:cNvSpPr/>
          <p:nvPr/>
        </p:nvSpPr>
        <p:spPr>
          <a:xfrm>
            <a:off x="9186545" y="3767455"/>
            <a:ext cx="459105" cy="3365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圆角矩形标注 3"/>
          <p:cNvSpPr>
            <a:spLocks noChangeArrowheads="1"/>
          </p:cNvSpPr>
          <p:nvPr/>
        </p:nvSpPr>
        <p:spPr bwMode="auto">
          <a:xfrm>
            <a:off x="4652645" y="4104005"/>
            <a:ext cx="4533900" cy="957580"/>
          </a:xfrm>
          <a:prstGeom prst="wedgeRoundRectCallout">
            <a:avLst>
              <a:gd name="adj1" fmla="val 44985"/>
              <a:gd name="adj2" fmla="val -6564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p>
            <a:pPr lvl="0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已提交完成的澄清状态为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“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已提交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”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如需修改可再次点击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“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查看并澄清</a:t>
            </a:r>
            <a:r>
              <a:rPr kumimoji="0" lang="en-US" altLang="zh-CN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”</a:t>
            </a: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进入澄清页面点击【撤销】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325" y="641350"/>
            <a:ext cx="12071350" cy="557530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  </a:t>
            </a:r>
            <a:endParaRPr lang="en-US" altLang="zh-CN" dirty="0"/>
          </a:p>
        </p:txBody>
      </p:sp>
      <p:sp>
        <p:nvSpPr>
          <p:cNvPr id="32" name="矩形: 圆角 21"/>
          <p:cNvSpPr/>
          <p:nvPr/>
        </p:nvSpPr>
        <p:spPr>
          <a:xfrm>
            <a:off x="10543540" y="5880100"/>
            <a:ext cx="459105" cy="3365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圆角矩形标注 3"/>
          <p:cNvSpPr>
            <a:spLocks noChangeArrowheads="1"/>
          </p:cNvSpPr>
          <p:nvPr/>
        </p:nvSpPr>
        <p:spPr bwMode="auto">
          <a:xfrm>
            <a:off x="4801870" y="5357495"/>
            <a:ext cx="4533900" cy="957580"/>
          </a:xfrm>
          <a:prstGeom prst="wedgeRoundRectCallout">
            <a:avLst>
              <a:gd name="adj1" fmla="val 76190"/>
              <a:gd name="adj2" fmla="val 22015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round/>
          </a:ln>
        </p:spPr>
        <p:txBody>
          <a:bodyPr anchor="ctr"/>
          <a:p>
            <a:pPr lvl="0" eaLnBrk="0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anose="020B0604030504040204" pitchFamily="34" charset="0"/>
                <a:ea typeface="宋体" panose="02010600030101010101" pitchFamily="2" charset="-122"/>
                <a:cs typeface="+mn-cs"/>
                <a:sym typeface="+mn-ea"/>
              </a:rPr>
              <a:t>点击【撤销】可重新修改数据</a:t>
            </a: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anose="020B060403050404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/>
    </p:bldLst>
  </p:timing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</Words>
  <Application>WPS 演示</Application>
  <PresentationFormat>宽屏</PresentationFormat>
  <Paragraphs>50</Paragraphs>
  <Slides>10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Calibri Light</vt:lpstr>
      <vt:lpstr>微软雅黑</vt:lpstr>
      <vt:lpstr>Verdana</vt:lpstr>
      <vt:lpstr>Arial Unicode MS</vt:lpstr>
      <vt:lpstr>Office 主题</vt:lpstr>
      <vt:lpstr>1_自定义设计方案</vt:lpstr>
      <vt:lpstr>自定义设计方案</vt:lpstr>
      <vt:lpstr>2_自定义设计方案</vt:lpstr>
      <vt:lpstr>3_自定义设计方案</vt:lpstr>
      <vt:lpstr>4_自定义设计方案</vt:lpstr>
      <vt:lpstr>PowerPoint 演示文稿</vt:lpstr>
      <vt:lpstr> </vt:lpstr>
      <vt:lpstr> </vt:lpstr>
      <vt:lpstr> 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www.dadighost.com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YXL</dc:creator>
  <cp:lastModifiedBy>ELIAN-FM-JSJ707</cp:lastModifiedBy>
  <cp:revision>737</cp:revision>
  <dcterms:created xsi:type="dcterms:W3CDTF">2017-12-20T16:14:00Z</dcterms:created>
  <dcterms:modified xsi:type="dcterms:W3CDTF">2025-07-11T08:42:06Z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2052-12.8.2.21555</vt:lpwstr>
  </property>
  <property fmtid="{D5CDD505-2E9C-101B-9397-08002B2CF9AE}" pid="3" name="ICV">
    <vt:lpwstr>0CDE51C3154742FEB75DBBA656DD7F34_12</vt:lpwstr>
  </property>
</Properties>
</file>