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  <p:sldMasterId id="2147483660" r:id="rId6"/>
    <p:sldMasterId id="2147483663" r:id="rId7"/>
  </p:sldMasterIdLst>
  <p:notesMasterIdLst>
    <p:notesMasterId r:id="rId10"/>
  </p:notesMasterIdLst>
  <p:handoutMasterIdLst>
    <p:handoutMasterId r:id="rId15"/>
  </p:handoutMasterIdLst>
  <p:sldIdLst>
    <p:sldId id="272" r:id="rId8"/>
    <p:sldId id="614" r:id="rId9"/>
    <p:sldId id="661" r:id="rId11"/>
    <p:sldId id="662" r:id="rId12"/>
    <p:sldId id="709" r:id="rId13"/>
    <p:sldId id="261" r:id="rId14"/>
  </p:sldIdLst>
  <p:sldSz cx="12192000" cy="6858000"/>
  <p:notesSz cx="7103745" cy="10234295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0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/>
    <p:restoredTop sz="95244"/>
  </p:normalViewPr>
  <p:slideViewPr>
    <p:cSldViewPr snapToGrid="0" showGuides="1">
      <p:cViewPr varScale="1">
        <p:scale>
          <a:sx n="109" d="100"/>
          <a:sy n="109" d="100"/>
        </p:scale>
        <p:origin x="612" y="108"/>
      </p:cViewPr>
      <p:guideLst>
        <p:guide orient="horz" pos="2153"/>
        <p:guide pos="300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45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45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45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76F625-63F9-4A3E-BF8F-C5B910E59946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DF5A40-A4B1-4800-8DE6-A3DE9E24BDE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48175" y="6361113"/>
            <a:ext cx="3733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技术支持：南京易联阳光信息技术股份有限公司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91F3EA-FA84-49C5-96BB-D0C54B8CA000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3BA75235-B6B2-448C-A0E9-59301B13F7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BA044DA-DE41-4CF7-A783-6DB370837D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F47F4-6F97-4561-ADA2-D15BB279449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B856FF-2129-480E-A4B5-E50F4E2C628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5FAEB42-A73F-4F10-83F1-DBCF26DCCCC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F4158C-EE30-490B-AE03-7CDEF377AE6B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4.jpe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文本框 6"/>
          <p:cNvSpPr txBox="1">
            <a:spLocks noChangeArrowheads="1"/>
          </p:cNvSpPr>
          <p:nvPr/>
        </p:nvSpPr>
        <p:spPr bwMode="auto">
          <a:xfrm>
            <a:off x="4146550" y="6154738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053" name="文本框 7"/>
          <p:cNvSpPr txBox="1">
            <a:spLocks noChangeArrowheads="1"/>
          </p:cNvSpPr>
          <p:nvPr/>
        </p:nvSpPr>
        <p:spPr bwMode="auto">
          <a:xfrm>
            <a:off x="4598988" y="6486525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6432550"/>
            <a:ext cx="12192000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矩形 6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330450" y="6029325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82888" y="6361113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07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75338"/>
            <a:ext cx="1219200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487863" y="6513513"/>
            <a:ext cx="3733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技术支持：南京易联阳光信息技术股份有限公司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078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Picture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98838" y="1452563"/>
            <a:ext cx="51816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矩形 11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渐变红条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50" y="681038"/>
            <a:ext cx="8258175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01213" y="6226175"/>
            <a:ext cx="2325687" cy="6318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4"/>
          <p:cNvSpPr txBox="1">
            <a:spLocks noChangeArrowheads="1"/>
          </p:cNvSpPr>
          <p:nvPr/>
        </p:nvSpPr>
        <p:spPr bwMode="auto">
          <a:xfrm>
            <a:off x="2330450" y="6029325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123" name="文本框 5"/>
          <p:cNvSpPr txBox="1">
            <a:spLocks noChangeArrowheads="1"/>
          </p:cNvSpPr>
          <p:nvPr/>
        </p:nvSpPr>
        <p:spPr bwMode="auto">
          <a:xfrm>
            <a:off x="2782888" y="6361113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124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875338"/>
            <a:ext cx="1219200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文本框 10"/>
          <p:cNvSpPr txBox="1">
            <a:spLocks noChangeArrowheads="1"/>
          </p:cNvSpPr>
          <p:nvPr/>
        </p:nvSpPr>
        <p:spPr bwMode="auto">
          <a:xfrm>
            <a:off x="4487863" y="6513513"/>
            <a:ext cx="3733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技术支持：南京易联阳光信息技术股份有限公司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矩形 8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6"/>
          <p:cNvSpPr txBox="1">
            <a:spLocks noChangeArrowheads="1"/>
          </p:cNvSpPr>
          <p:nvPr/>
        </p:nvSpPr>
        <p:spPr bwMode="auto">
          <a:xfrm>
            <a:off x="4146550" y="6154738"/>
            <a:ext cx="4616450" cy="2778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en-US" sz="1200">
                <a:solidFill>
                  <a:schemeClr val="bg1"/>
                </a:solidFill>
                <a:sym typeface="+mn-ea"/>
              </a:rPr>
              <a:t>版权所有：北京市医药集中采购服务中心</a:t>
            </a:r>
            <a:r>
              <a:rPr kumimoji="1" lang="en-US" altLang="zh-CN" sz="1200" dirty="0">
                <a:solidFill>
                  <a:schemeClr val="bg1"/>
                </a:solidFill>
                <a:sym typeface="+mn-ea"/>
              </a:rPr>
              <a:t>  ©2018 All rights reserved</a:t>
            </a:r>
            <a:endParaRPr kumimoji="1" lang="zh-CN" altLang="en-US" sz="1200">
              <a:solidFill>
                <a:schemeClr val="bg1"/>
              </a:solidFill>
              <a:sym typeface="+mn-ea"/>
            </a:endParaRPr>
          </a:p>
        </p:txBody>
      </p:sp>
      <p:sp>
        <p:nvSpPr>
          <p:cNvPr id="2053" name="文本框 7"/>
          <p:cNvSpPr txBox="1">
            <a:spLocks noChangeArrowheads="1"/>
          </p:cNvSpPr>
          <p:nvPr/>
        </p:nvSpPr>
        <p:spPr bwMode="auto">
          <a:xfrm>
            <a:off x="4598988" y="6486525"/>
            <a:ext cx="3732212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en-US" sz="1200">
                <a:solidFill>
                  <a:srgbClr val="FFFFFF"/>
                </a:solidFill>
                <a:sym typeface="+mn-ea"/>
              </a:rPr>
              <a:t>技术支持：北京医讯达科技有限公司 </a:t>
            </a:r>
            <a:endParaRPr kumimoji="1" lang="zh-CN" altLang="en-US" sz="1200">
              <a:solidFill>
                <a:srgbClr val="FFFFFF"/>
              </a:solidFill>
              <a:sym typeface="+mn-ea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2550"/>
            <a:ext cx="121920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矩形 6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>
                <a:solidFill>
                  <a:schemeClr val="bg1"/>
                </a:solidFill>
                <a:sym typeface="+mn-ea"/>
              </a:rPr>
              <a:t>药品和医用耗材招采管理子系统</a:t>
            </a:r>
            <a:endParaRPr lang="zh-CN" altLang="en-US" b="1">
              <a:solidFill>
                <a:schemeClr val="bg1"/>
              </a:solidFill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22"/>
          <p:cNvSpPr txBox="1"/>
          <p:nvPr/>
        </p:nvSpPr>
        <p:spPr>
          <a:xfrm>
            <a:off x="1355725" y="2047875"/>
            <a:ext cx="9775825" cy="29533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北京市药品和医用耗材招采管理子系统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产品申报</a:t>
            </a:r>
            <a:b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操作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说明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2202180" y="4909185"/>
            <a:ext cx="8253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生产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代理企业用户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" y="1285240"/>
            <a:ext cx="12147550" cy="4267200"/>
          </a:xfrm>
          <a:prstGeom prst="rect">
            <a:avLst/>
          </a:prstGeom>
        </p:spPr>
      </p:pic>
      <p:sp>
        <p:nvSpPr>
          <p:cNvPr id="10" name="圆角矩形标注 3"/>
          <p:cNvSpPr>
            <a:spLocks noChangeArrowheads="1"/>
          </p:cNvSpPr>
          <p:nvPr/>
        </p:nvSpPr>
        <p:spPr bwMode="auto">
          <a:xfrm>
            <a:off x="1622425" y="3620770"/>
            <a:ext cx="2609850" cy="748030"/>
          </a:xfrm>
          <a:prstGeom prst="wedgeRoundRectCallout">
            <a:avLst>
              <a:gd name="adj1" fmla="val -72506"/>
              <a:gd name="adj2" fmla="val -152207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1.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点击【带量采购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-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带量采购项目列表】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7411" name="标题 1"/>
          <p:cNvSpPr>
            <a:spLocks noGrp="1"/>
          </p:cNvSpPr>
          <p:nvPr>
            <p:ph type="title"/>
          </p:nvPr>
        </p:nvSpPr>
        <p:spPr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/>
          <a:p>
            <a:b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2" name="内容占位符 4"/>
          <p:cNvPicPr>
            <a:picLocks noGrp="1" noChangeAspect="1"/>
          </p:cNvPicPr>
          <p:nvPr>
            <p:ph idx="1" hasCustomPrompt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矩形: 圆角 5"/>
          <p:cNvSpPr/>
          <p:nvPr/>
        </p:nvSpPr>
        <p:spPr>
          <a:xfrm>
            <a:off x="116205" y="2516505"/>
            <a:ext cx="1033780" cy="26479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圆角矩形标注 3"/>
          <p:cNvSpPr>
            <a:spLocks noChangeArrowheads="1"/>
          </p:cNvSpPr>
          <p:nvPr/>
        </p:nvSpPr>
        <p:spPr bwMode="auto">
          <a:xfrm>
            <a:off x="8239125" y="4611370"/>
            <a:ext cx="2860040" cy="669925"/>
          </a:xfrm>
          <a:prstGeom prst="wedgeRoundRectCallout">
            <a:avLst>
              <a:gd name="adj1" fmla="val 58882"/>
              <a:gd name="adj2" fmla="val -137825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2.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点击【腔镜切割吻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/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缝合器类】项目的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详情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进入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" name="矩形: 圆角 5"/>
          <p:cNvSpPr/>
          <p:nvPr/>
        </p:nvSpPr>
        <p:spPr>
          <a:xfrm>
            <a:off x="11384915" y="3787775"/>
            <a:ext cx="602615" cy="26479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918845"/>
            <a:ext cx="12075160" cy="5468620"/>
          </a:xfrm>
          <a:prstGeom prst="rect">
            <a:avLst/>
          </a:prstGeom>
        </p:spPr>
      </p:pic>
      <p:sp>
        <p:nvSpPr>
          <p:cNvPr id="17411" name="标题 1"/>
          <p:cNvSpPr>
            <a:spLocks noGrp="1"/>
          </p:cNvSpPr>
          <p:nvPr>
            <p:ph type="title"/>
          </p:nvPr>
        </p:nvSpPr>
        <p:spPr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/>
          <a:p>
            <a:b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2" name="内容占位符 4"/>
          <p:cNvPicPr>
            <a:picLocks noGrp="1" noChangeAspect="1"/>
          </p:cNvPicPr>
          <p:nvPr>
            <p:ph idx="1" hasCustomPrompt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: 圆角 5"/>
          <p:cNvSpPr/>
          <p:nvPr/>
        </p:nvSpPr>
        <p:spPr>
          <a:xfrm>
            <a:off x="1786890" y="1426681"/>
            <a:ext cx="1009650" cy="27051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圆角矩形标注 3"/>
          <p:cNvSpPr>
            <a:spLocks noChangeArrowheads="1"/>
          </p:cNvSpPr>
          <p:nvPr/>
        </p:nvSpPr>
        <p:spPr bwMode="auto">
          <a:xfrm>
            <a:off x="3768090" y="1504315"/>
            <a:ext cx="4831080" cy="1116965"/>
          </a:xfrm>
          <a:prstGeom prst="wedgeRoundRectCallout">
            <a:avLst>
              <a:gd name="adj1" fmla="val -65746"/>
              <a:gd name="adj2" fmla="val -35827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lvl="0" eaLnBrk="0" hangingPunct="0">
              <a:spcBef>
                <a:spcPts val="0"/>
              </a:spcBef>
              <a:spcAft>
                <a:spcPts val="0"/>
              </a:spcAft>
              <a:defRPr/>
            </a:pPr>
            <a:b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</a:b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此页面展示本企业京津冀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“3+N”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联盟腔镜切割吻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/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缝合器类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所有未中选产品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，企业如在外省带量采购项目中有中选价，并意向以带量最低价在北京增补中选，可进行相关产品的报价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矩形: 圆角 5"/>
          <p:cNvSpPr/>
          <p:nvPr/>
        </p:nvSpPr>
        <p:spPr>
          <a:xfrm>
            <a:off x="11115040" y="3182620"/>
            <a:ext cx="357505" cy="36385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圆角矩形标注 3"/>
          <p:cNvSpPr>
            <a:spLocks noChangeArrowheads="1"/>
          </p:cNvSpPr>
          <p:nvPr/>
        </p:nvSpPr>
        <p:spPr bwMode="auto">
          <a:xfrm>
            <a:off x="8032115" y="3546475"/>
            <a:ext cx="2632710" cy="581025"/>
          </a:xfrm>
          <a:prstGeom prst="wedgeRoundRectCallout">
            <a:avLst>
              <a:gd name="adj1" fmla="val 67245"/>
              <a:gd name="adj2" fmla="val -83442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p>
            <a:pPr lvl="0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3.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点击对应产品的【申报】按钮可进入报价页面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2" name="矩形: 圆角 5"/>
          <p:cNvSpPr/>
          <p:nvPr/>
        </p:nvSpPr>
        <p:spPr>
          <a:xfrm>
            <a:off x="10191750" y="2232660"/>
            <a:ext cx="767715" cy="36385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标注 3"/>
          <p:cNvSpPr>
            <a:spLocks noChangeArrowheads="1"/>
          </p:cNvSpPr>
          <p:nvPr/>
        </p:nvSpPr>
        <p:spPr bwMode="auto">
          <a:xfrm>
            <a:off x="8690610" y="1426845"/>
            <a:ext cx="1791970" cy="581025"/>
          </a:xfrm>
          <a:prstGeom prst="wedgeRoundRectCallout">
            <a:avLst>
              <a:gd name="adj1" fmla="val 35648"/>
              <a:gd name="adj2" fmla="val 95792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p>
            <a:pPr lvl="0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需填写操作联系人信息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768350"/>
            <a:ext cx="12179300" cy="532130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  <a:endParaRPr lang="en-US" altLang="zh-CN" dirty="0"/>
          </a:p>
        </p:txBody>
      </p:sp>
      <p:sp>
        <p:nvSpPr>
          <p:cNvPr id="3" name="矩形: 圆角 21"/>
          <p:cNvSpPr/>
          <p:nvPr/>
        </p:nvSpPr>
        <p:spPr>
          <a:xfrm>
            <a:off x="5358765" y="3643630"/>
            <a:ext cx="3328670" cy="11804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圆角矩形标注 3"/>
          <p:cNvSpPr>
            <a:spLocks noChangeArrowheads="1"/>
          </p:cNvSpPr>
          <p:nvPr/>
        </p:nvSpPr>
        <p:spPr bwMode="auto">
          <a:xfrm>
            <a:off x="9385300" y="2783205"/>
            <a:ext cx="2743835" cy="1590040"/>
          </a:xfrm>
          <a:prstGeom prst="wedgeRoundRectCallout">
            <a:avLst>
              <a:gd name="adj1" fmla="val -89481"/>
              <a:gd name="adj2" fmla="val 101118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4.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填写全国最低带量采购中选价来源省份，执行年份，项目名称，价格。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勾选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承诺供应提示并点击【保存】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8" name="矩形: 圆角 21"/>
          <p:cNvSpPr/>
          <p:nvPr/>
        </p:nvSpPr>
        <p:spPr>
          <a:xfrm>
            <a:off x="5297805" y="4879975"/>
            <a:ext cx="383540" cy="3397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4405"/>
            <a:ext cx="12192635" cy="543052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  <a:endParaRPr lang="en-US" altLang="zh-CN" dirty="0"/>
          </a:p>
        </p:txBody>
      </p:sp>
      <p:sp>
        <p:nvSpPr>
          <p:cNvPr id="31" name="圆角矩形标注 3"/>
          <p:cNvSpPr>
            <a:spLocks noChangeArrowheads="1"/>
          </p:cNvSpPr>
          <p:nvPr/>
        </p:nvSpPr>
        <p:spPr bwMode="auto">
          <a:xfrm>
            <a:off x="7105015" y="1983740"/>
            <a:ext cx="3112135" cy="1144270"/>
          </a:xfrm>
          <a:prstGeom prst="wedgeRoundRectCallout">
            <a:avLst>
              <a:gd name="adj1" fmla="val 80197"/>
              <a:gd name="adj2" fmla="val -15982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5.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申报完成后，可点击【一键提交】按钮，前提需完成联系人信息的维护。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4" name="矩形: 圆角 21"/>
          <p:cNvSpPr/>
          <p:nvPr/>
        </p:nvSpPr>
        <p:spPr>
          <a:xfrm>
            <a:off x="11146155" y="2289810"/>
            <a:ext cx="426720" cy="35877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: 圆角 21"/>
          <p:cNvSpPr/>
          <p:nvPr/>
        </p:nvSpPr>
        <p:spPr>
          <a:xfrm>
            <a:off x="11388725" y="4032250"/>
            <a:ext cx="531495" cy="35877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标注 3"/>
          <p:cNvSpPr>
            <a:spLocks noChangeArrowheads="1"/>
          </p:cNvSpPr>
          <p:nvPr/>
        </p:nvSpPr>
        <p:spPr bwMode="auto">
          <a:xfrm>
            <a:off x="8189595" y="3762375"/>
            <a:ext cx="2259965" cy="840105"/>
          </a:xfrm>
          <a:prstGeom prst="wedgeRoundRectCallout">
            <a:avLst>
              <a:gd name="adj1" fmla="val 91247"/>
              <a:gd name="adj2" fmla="val 14247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已申报完成的，未提交前可【放弃申报】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4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矩形 1"/>
          <p:cNvSpPr/>
          <p:nvPr/>
        </p:nvSpPr>
        <p:spPr>
          <a:xfrm>
            <a:off x="1106488" y="4679950"/>
            <a:ext cx="100330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本部分手册内容完毕，请及时关注平台及网站动态信息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</Words>
  <Application>WPS 演示</Application>
  <PresentationFormat>宽屏</PresentationFormat>
  <Paragraphs>31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Calibri Light</vt:lpstr>
      <vt:lpstr>微软雅黑</vt:lpstr>
      <vt:lpstr>Verdana</vt:lpstr>
      <vt:lpstr>Arial Unicode MS</vt:lpstr>
      <vt:lpstr>Office 主题</vt:lpstr>
      <vt:lpstr>1_自定义设计方案</vt:lpstr>
      <vt:lpstr>自定义设计方案</vt:lpstr>
      <vt:lpstr>2_自定义设计方案</vt:lpstr>
      <vt:lpstr>3_自定义设计方案</vt:lpstr>
      <vt:lpstr>4_自定义设计方案</vt:lpstr>
      <vt:lpstr>PowerPoint 演示文稿</vt:lpstr>
      <vt:lpstr> </vt:lpstr>
      <vt:lpstr> </vt:lpstr>
      <vt:lpstr>PowerPoint 演示文稿</vt:lpstr>
      <vt:lpstr>PowerPoint 演示文稿</vt:lpstr>
      <vt:lpstr>PowerPoint 演示文稿</vt:lpstr>
    </vt:vector>
  </TitlesOfParts>
  <Company>www.dadighost.com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YXL</dc:creator>
  <cp:lastModifiedBy>ELIAN-FM-JSJ707</cp:lastModifiedBy>
  <cp:revision>735</cp:revision>
  <dcterms:created xsi:type="dcterms:W3CDTF">2017-12-20T16:14:00Z</dcterms:created>
  <dcterms:modified xsi:type="dcterms:W3CDTF">2025-07-18T09:23:20Z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2052-12.8.2.21555</vt:lpwstr>
  </property>
  <property fmtid="{D5CDD505-2E9C-101B-9397-08002B2CF9AE}" pid="3" name="ICV">
    <vt:lpwstr>6B1EE9BAA849495E9EE1F9C473A78013_13</vt:lpwstr>
  </property>
</Properties>
</file>