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  <p:sldMasterId id="2147483660" r:id="rId6"/>
    <p:sldMasterId id="2147483663" r:id="rId7"/>
  </p:sldMasterIdLst>
  <p:notesMasterIdLst>
    <p:notesMasterId r:id="rId10"/>
  </p:notesMasterIdLst>
  <p:handoutMasterIdLst>
    <p:handoutMasterId r:id="rId23"/>
  </p:handoutMasterIdLst>
  <p:sldIdLst>
    <p:sldId id="272" r:id="rId8"/>
    <p:sldId id="614" r:id="rId9"/>
    <p:sldId id="661" r:id="rId11"/>
    <p:sldId id="662" r:id="rId12"/>
    <p:sldId id="700" r:id="rId13"/>
    <p:sldId id="710" r:id="rId14"/>
    <p:sldId id="701" r:id="rId15"/>
    <p:sldId id="708" r:id="rId16"/>
    <p:sldId id="712" r:id="rId17"/>
    <p:sldId id="702" r:id="rId18"/>
    <p:sldId id="703" r:id="rId19"/>
    <p:sldId id="711" r:id="rId20"/>
    <p:sldId id="709" r:id="rId21"/>
    <p:sldId id="261" r:id="rId22"/>
  </p:sldIdLst>
  <p:sldSz cx="12192000" cy="6858000"/>
  <p:notesSz cx="7103745" cy="1023429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0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5244"/>
  </p:normalViewPr>
  <p:slideViewPr>
    <p:cSldViewPr snapToGrid="0" showGuides="1">
      <p:cViewPr varScale="1">
        <p:scale>
          <a:sx n="109" d="100"/>
          <a:sy n="109" d="100"/>
        </p:scale>
        <p:origin x="612" y="108"/>
      </p:cViewPr>
      <p:guideLst>
        <p:guide orient="horz" pos="2216"/>
        <p:guide pos="300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76F625-63F9-4A3E-BF8F-C5B910E59946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DF5A40-A4B1-4800-8DE6-A3DE9E24BD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91F3EA-FA84-49C5-96BB-D0C54B8CA00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BA75235-B6B2-448C-A0E9-59301B13F7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BA044DA-DE41-4CF7-A783-6DB370837D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F47F4-6F97-4561-ADA2-D15BB27944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B856FF-2129-480E-A4B5-E50F4E2C628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FAEB42-A73F-4F10-83F1-DBCF26DCCCC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F4158C-EE30-490B-AE03-7CDEF377AE6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11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01213" y="6226175"/>
            <a:ext cx="2325687" cy="6318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chemeClr val="bg1"/>
                </a:solidFill>
                <a:sym typeface="+mn-ea"/>
              </a:rPr>
              <a:t>版权所有：北京市医药集中采购服务中心</a:t>
            </a:r>
            <a:r>
              <a:rPr kumimoji="1" lang="en-US" altLang="zh-CN" sz="1200" dirty="0">
                <a:solidFill>
                  <a:schemeClr val="bg1"/>
                </a:solidFill>
                <a:sym typeface="+mn-ea"/>
              </a:rPr>
              <a:t>  ©2018 All rights reserved</a:t>
            </a:r>
            <a:endParaRPr kumimoji="1"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rgbClr val="FFFFFF"/>
                </a:solidFill>
                <a:sym typeface="+mn-ea"/>
              </a:rPr>
              <a:t>技术支持：北京医讯达科技有限公司 </a:t>
            </a:r>
            <a:endParaRPr kumimoji="1" lang="zh-CN" altLang="en-US" sz="1200">
              <a:solidFill>
                <a:srgbClr val="FFFFFF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121920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chemeClr val="bg1"/>
                </a:solidFill>
                <a:sym typeface="+mn-ea"/>
              </a:rPr>
              <a:t>药品和医用耗材招采管理子系统</a:t>
            </a:r>
            <a:endParaRPr lang="zh-CN" altLang="en-US" b="1">
              <a:solidFill>
                <a:schemeClr val="bg1"/>
              </a:solidFill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2"/>
          <p:cNvSpPr txBox="1"/>
          <p:nvPr/>
        </p:nvSpPr>
        <p:spPr>
          <a:xfrm>
            <a:off x="1355725" y="2047875"/>
            <a:ext cx="9775825" cy="2953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北京市药品和医用耗材招采管理子系统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信息收集</a:t>
            </a:r>
            <a:b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操作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说明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202180" y="4909185"/>
            <a:ext cx="8253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生产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代理企业用户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631825"/>
            <a:ext cx="12026900" cy="559435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4" name="矩形: 圆角 21"/>
          <p:cNvSpPr/>
          <p:nvPr/>
        </p:nvSpPr>
        <p:spPr>
          <a:xfrm>
            <a:off x="10657205" y="3853180"/>
            <a:ext cx="856615" cy="34798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标注 3"/>
          <p:cNvSpPr>
            <a:spLocks noChangeArrowheads="1"/>
          </p:cNvSpPr>
          <p:nvPr/>
        </p:nvSpPr>
        <p:spPr bwMode="auto">
          <a:xfrm>
            <a:off x="7245985" y="3852545"/>
            <a:ext cx="2664460" cy="683895"/>
          </a:xfrm>
          <a:prstGeom prst="wedgeRoundRectCallout">
            <a:avLst>
              <a:gd name="adj1" fmla="val 71806"/>
              <a:gd name="adj2" fmla="val -1908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10.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查询对应关联的产品，并点击操作列的【选择】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" y="642620"/>
            <a:ext cx="12128500" cy="5613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1" name="圆角矩形标注 3"/>
          <p:cNvSpPr>
            <a:spLocks noChangeArrowheads="1"/>
          </p:cNvSpPr>
          <p:nvPr/>
        </p:nvSpPr>
        <p:spPr bwMode="auto">
          <a:xfrm>
            <a:off x="7957185" y="1668780"/>
            <a:ext cx="3112135" cy="1144270"/>
          </a:xfrm>
          <a:prstGeom prst="wedgeRoundRectCallout">
            <a:avLst>
              <a:gd name="adj1" fmla="val -70546"/>
              <a:gd name="adj2" fmla="val 63984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11.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填写关联产品的价格来源、执行年份、项目名称、中选价格。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" name="矩形: 圆角 21"/>
          <p:cNvSpPr/>
          <p:nvPr/>
        </p:nvSpPr>
        <p:spPr>
          <a:xfrm>
            <a:off x="4699000" y="1879600"/>
            <a:ext cx="1887855" cy="3587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: 圆角 21"/>
          <p:cNvSpPr/>
          <p:nvPr/>
        </p:nvSpPr>
        <p:spPr>
          <a:xfrm>
            <a:off x="3397885" y="3018790"/>
            <a:ext cx="6642100" cy="548005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标注 3"/>
          <p:cNvSpPr>
            <a:spLocks noChangeArrowheads="1"/>
          </p:cNvSpPr>
          <p:nvPr/>
        </p:nvSpPr>
        <p:spPr bwMode="auto">
          <a:xfrm>
            <a:off x="7699375" y="4064635"/>
            <a:ext cx="3112135" cy="1144270"/>
          </a:xfrm>
          <a:prstGeom prst="wedgeRoundRectCallout">
            <a:avLst>
              <a:gd name="adj1" fmla="val -83482"/>
              <a:gd name="adj2" fmla="val 1664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12.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下拉选择北京申报产品的配件信息及填写价格。配件可多次添加然后点击【保存】按钮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矩形: 圆角 21"/>
          <p:cNvSpPr/>
          <p:nvPr/>
        </p:nvSpPr>
        <p:spPr>
          <a:xfrm>
            <a:off x="2605405" y="4527550"/>
            <a:ext cx="4044950" cy="1812925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4" grpId="0" bldLvl="0" animBg="1"/>
      <p:bldP spid="4" grpId="0" bldLvl="0" animBg="1"/>
      <p:bldP spid="2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1085850"/>
            <a:ext cx="12179300" cy="46863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1" name="圆角矩形标注 3"/>
          <p:cNvSpPr>
            <a:spLocks noChangeArrowheads="1"/>
          </p:cNvSpPr>
          <p:nvPr/>
        </p:nvSpPr>
        <p:spPr bwMode="auto">
          <a:xfrm>
            <a:off x="8125460" y="2919730"/>
            <a:ext cx="3112135" cy="1144270"/>
          </a:xfrm>
          <a:prstGeom prst="wedgeRoundRectCallout">
            <a:avLst>
              <a:gd name="adj1" fmla="val -67506"/>
              <a:gd name="adj2" fmla="val -4816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8.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如选择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无省级带量中选价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 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可直接点击【保存】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" name="矩形: 圆角 21"/>
          <p:cNvSpPr/>
          <p:nvPr/>
        </p:nvSpPr>
        <p:spPr>
          <a:xfrm>
            <a:off x="6374765" y="2763520"/>
            <a:ext cx="1130935" cy="3587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: 圆角 21"/>
          <p:cNvSpPr/>
          <p:nvPr/>
        </p:nvSpPr>
        <p:spPr>
          <a:xfrm>
            <a:off x="5953760" y="3827145"/>
            <a:ext cx="558165" cy="4908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" y="904875"/>
            <a:ext cx="12071350" cy="504825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1" name="圆角矩形标注 3"/>
          <p:cNvSpPr>
            <a:spLocks noChangeArrowheads="1"/>
          </p:cNvSpPr>
          <p:nvPr/>
        </p:nvSpPr>
        <p:spPr bwMode="auto">
          <a:xfrm>
            <a:off x="7221220" y="2402205"/>
            <a:ext cx="3112135" cy="1144270"/>
          </a:xfrm>
          <a:prstGeom prst="wedgeRoundRectCallout">
            <a:avLst>
              <a:gd name="adj1" fmla="val 80197"/>
              <a:gd name="adj2" fmla="val -1598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全部维护完成后，可点击【一键提交】按钮，前提需完成联系人信息的维护。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" name="矩形: 圆角 21"/>
          <p:cNvSpPr/>
          <p:nvPr/>
        </p:nvSpPr>
        <p:spPr>
          <a:xfrm>
            <a:off x="11378565" y="2468880"/>
            <a:ext cx="753110" cy="3587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"/>
          <p:cNvSpPr/>
          <p:nvPr/>
        </p:nvSpPr>
        <p:spPr>
          <a:xfrm>
            <a:off x="1106488" y="4679950"/>
            <a:ext cx="10033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本部分手册内容完毕，请及时关注平台及网站动态信息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812800"/>
            <a:ext cx="12166600" cy="5568315"/>
          </a:xfrm>
          <a:prstGeom prst="rect">
            <a:avLst/>
          </a:prstGeom>
        </p:spPr>
      </p:pic>
      <p:sp>
        <p:nvSpPr>
          <p:cNvPr id="10" name="圆角矩形标注 3"/>
          <p:cNvSpPr>
            <a:spLocks noChangeArrowheads="1"/>
          </p:cNvSpPr>
          <p:nvPr/>
        </p:nvSpPr>
        <p:spPr bwMode="auto">
          <a:xfrm>
            <a:off x="2377440" y="2037080"/>
            <a:ext cx="2609850" cy="748030"/>
          </a:xfrm>
          <a:prstGeom prst="wedgeRoundRectCallout">
            <a:avLst>
              <a:gd name="adj1" fmla="val -91849"/>
              <a:gd name="adj2" fmla="val -2427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点击【带量采购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-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带量采购项目列表】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b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: 圆角 5"/>
          <p:cNvSpPr/>
          <p:nvPr/>
        </p:nvSpPr>
        <p:spPr>
          <a:xfrm>
            <a:off x="207645" y="2171065"/>
            <a:ext cx="1033780" cy="2647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圆角矩形标注 3"/>
          <p:cNvSpPr>
            <a:spLocks noChangeArrowheads="1"/>
          </p:cNvSpPr>
          <p:nvPr/>
        </p:nvSpPr>
        <p:spPr bwMode="auto">
          <a:xfrm>
            <a:off x="8417560" y="4143375"/>
            <a:ext cx="2860040" cy="669925"/>
          </a:xfrm>
          <a:prstGeom prst="wedgeRoundRectCallout">
            <a:avLst>
              <a:gd name="adj1" fmla="val 58882"/>
              <a:gd name="adj2" fmla="val -137825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2.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点击【留置针与输液器】项目的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详情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进入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9" name="矩形: 圆角 21"/>
          <p:cNvSpPr/>
          <p:nvPr/>
        </p:nvSpPr>
        <p:spPr>
          <a:xfrm>
            <a:off x="11277600" y="3294380"/>
            <a:ext cx="683895" cy="2641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" y="904875"/>
            <a:ext cx="12071350" cy="5048250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b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: 圆角 5"/>
          <p:cNvSpPr/>
          <p:nvPr/>
        </p:nvSpPr>
        <p:spPr>
          <a:xfrm>
            <a:off x="1829435" y="2401406"/>
            <a:ext cx="1009650" cy="2705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标注 3"/>
          <p:cNvSpPr>
            <a:spLocks noChangeArrowheads="1"/>
          </p:cNvSpPr>
          <p:nvPr/>
        </p:nvSpPr>
        <p:spPr bwMode="auto">
          <a:xfrm>
            <a:off x="3768090" y="1504315"/>
            <a:ext cx="4831080" cy="802005"/>
          </a:xfrm>
          <a:prstGeom prst="wedgeRoundRectCallout">
            <a:avLst>
              <a:gd name="adj1" fmla="val -66841"/>
              <a:gd name="adj2" fmla="val 7961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此页面按产品分类分组展示。企业需按北京的产品类别，型号，材质。。去添加对应的意向产品及维护外省最低中选价格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矩形: 圆角 5"/>
          <p:cNvSpPr/>
          <p:nvPr/>
        </p:nvSpPr>
        <p:spPr>
          <a:xfrm>
            <a:off x="10929620" y="4401820"/>
            <a:ext cx="968375" cy="2597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标注 3"/>
          <p:cNvSpPr>
            <a:spLocks noChangeArrowheads="1"/>
          </p:cNvSpPr>
          <p:nvPr/>
        </p:nvSpPr>
        <p:spPr bwMode="auto">
          <a:xfrm>
            <a:off x="8820150" y="4902835"/>
            <a:ext cx="1791970" cy="581025"/>
          </a:xfrm>
          <a:prstGeom prst="wedgeRoundRectCallout">
            <a:avLst>
              <a:gd name="adj1" fmla="val 62053"/>
              <a:gd name="adj2" fmla="val -11057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3.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点击【添加意向产品】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矩形: 圆角 5"/>
          <p:cNvSpPr/>
          <p:nvPr/>
        </p:nvSpPr>
        <p:spPr>
          <a:xfrm>
            <a:off x="10499090" y="2487930"/>
            <a:ext cx="968375" cy="2597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标注 3"/>
          <p:cNvSpPr>
            <a:spLocks noChangeArrowheads="1"/>
          </p:cNvSpPr>
          <p:nvPr/>
        </p:nvSpPr>
        <p:spPr bwMode="auto">
          <a:xfrm>
            <a:off x="8038465" y="2401570"/>
            <a:ext cx="1791970" cy="581025"/>
          </a:xfrm>
          <a:prstGeom prst="wedgeRoundRectCallout">
            <a:avLst>
              <a:gd name="adj1" fmla="val 87880"/>
              <a:gd name="adj2" fmla="val -1644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需填写操作联系人信息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676275"/>
            <a:ext cx="12185650" cy="550545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29" name="圆角矩形标注 3"/>
          <p:cNvSpPr>
            <a:spLocks noChangeArrowheads="1"/>
          </p:cNvSpPr>
          <p:nvPr/>
        </p:nvSpPr>
        <p:spPr bwMode="auto">
          <a:xfrm>
            <a:off x="3585210" y="3632200"/>
            <a:ext cx="2204085" cy="638175"/>
          </a:xfrm>
          <a:prstGeom prst="wedgeRoundRectCallout">
            <a:avLst>
              <a:gd name="adj1" fmla="val -78317"/>
              <a:gd name="adj2" fmla="val 47789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4.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勾选具体的规格型号产品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" name="矩形: 圆角 21"/>
          <p:cNvSpPr/>
          <p:nvPr/>
        </p:nvSpPr>
        <p:spPr>
          <a:xfrm>
            <a:off x="2348865" y="2799715"/>
            <a:ext cx="490220" cy="28092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: 圆角 21"/>
          <p:cNvSpPr/>
          <p:nvPr/>
        </p:nvSpPr>
        <p:spPr>
          <a:xfrm>
            <a:off x="10357007" y="2380895"/>
            <a:ext cx="699794" cy="34782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7891145" y="2259330"/>
            <a:ext cx="1655445" cy="638175"/>
          </a:xfrm>
          <a:prstGeom prst="wedgeRoundRectCallout">
            <a:avLst>
              <a:gd name="adj1" fmla="val 94150"/>
              <a:gd name="adj2" fmla="val -532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5.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点击【新增】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815975"/>
            <a:ext cx="12172950" cy="522605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7499350" y="4516120"/>
            <a:ext cx="2357755" cy="1062355"/>
          </a:xfrm>
          <a:prstGeom prst="wedgeRoundRectCallout">
            <a:avLst>
              <a:gd name="adj1" fmla="val 117384"/>
              <a:gd name="adj2" fmla="val -7008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6.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点击【维护价格】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" name="矩形: 圆角 21"/>
          <p:cNvSpPr/>
          <p:nvPr/>
        </p:nvSpPr>
        <p:spPr>
          <a:xfrm>
            <a:off x="8785860" y="3048000"/>
            <a:ext cx="582930" cy="34798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5332095" y="2049145"/>
            <a:ext cx="3230245" cy="869315"/>
          </a:xfrm>
          <a:prstGeom prst="wedgeRoundRectCallout">
            <a:avLst>
              <a:gd name="adj1" fmla="val 48623"/>
              <a:gd name="adj2" fmla="val 8338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数字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可查看已选择的规格型号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946150"/>
            <a:ext cx="12153900" cy="49657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7078345" y="3695700"/>
            <a:ext cx="2357755" cy="1062355"/>
          </a:xfrm>
          <a:prstGeom prst="wedgeRoundRectCallout">
            <a:avLst>
              <a:gd name="adj1" fmla="val 117384"/>
              <a:gd name="adj2" fmla="val -7008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7.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需对具体规格型号逐个【填写价格】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" name="矩形: 圆角 21"/>
          <p:cNvSpPr/>
          <p:nvPr/>
        </p:nvSpPr>
        <p:spPr>
          <a:xfrm>
            <a:off x="11047095" y="2802255"/>
            <a:ext cx="655955" cy="62738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1195"/>
            <a:ext cx="12192000" cy="601726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1" name="圆角矩形标注 3"/>
          <p:cNvSpPr>
            <a:spLocks noChangeArrowheads="1"/>
          </p:cNvSpPr>
          <p:nvPr/>
        </p:nvSpPr>
        <p:spPr bwMode="auto">
          <a:xfrm>
            <a:off x="5810885" y="2938780"/>
            <a:ext cx="4768215" cy="980440"/>
          </a:xfrm>
          <a:prstGeom prst="wedgeRoundRectCallout">
            <a:avLst>
              <a:gd name="adj1" fmla="val -56923"/>
              <a:gd name="adj2" fmla="val -68641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8.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如价格类型选择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有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省级带量中选价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需填写最低价格来源省份，执行年份，项目名称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" name="矩形: 圆角 21"/>
          <p:cNvSpPr/>
          <p:nvPr/>
        </p:nvSpPr>
        <p:spPr>
          <a:xfrm>
            <a:off x="3674110" y="2517140"/>
            <a:ext cx="1099820" cy="3479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标注 3"/>
          <p:cNvSpPr>
            <a:spLocks noChangeArrowheads="1"/>
          </p:cNvSpPr>
          <p:nvPr/>
        </p:nvSpPr>
        <p:spPr bwMode="auto">
          <a:xfrm>
            <a:off x="7540625" y="4567555"/>
            <a:ext cx="1790065" cy="683895"/>
          </a:xfrm>
          <a:prstGeom prst="wedgeRoundRectCallout">
            <a:avLst>
              <a:gd name="adj1" fmla="val -102288"/>
              <a:gd name="adj2" fmla="val 2623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9.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点击【保存】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矩形: 圆角 21"/>
          <p:cNvSpPr/>
          <p:nvPr/>
        </p:nvSpPr>
        <p:spPr>
          <a:xfrm>
            <a:off x="3674110" y="3220720"/>
            <a:ext cx="1878330" cy="150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: 圆角 21"/>
          <p:cNvSpPr/>
          <p:nvPr/>
        </p:nvSpPr>
        <p:spPr>
          <a:xfrm>
            <a:off x="5946775" y="5076190"/>
            <a:ext cx="639445" cy="3479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93445"/>
            <a:ext cx="11855450" cy="550799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1" name="圆角矩形标注 3"/>
          <p:cNvSpPr>
            <a:spLocks noChangeArrowheads="1"/>
          </p:cNvSpPr>
          <p:nvPr/>
        </p:nvSpPr>
        <p:spPr bwMode="auto">
          <a:xfrm>
            <a:off x="6398260" y="3272790"/>
            <a:ext cx="4768215" cy="1753235"/>
          </a:xfrm>
          <a:prstGeom prst="wedgeRoundRectCallout">
            <a:avLst>
              <a:gd name="adj1" fmla="val -51411"/>
              <a:gd name="adj2" fmla="val -72854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8.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如价格类型选择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无省级带量中选价申报关联产品中选价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代表该申报产品在外省无中选价但与之相关的产品在外省有中选价。需选择关联产品及填写最低中选价格信息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" name="矩形: 圆角 21"/>
          <p:cNvSpPr/>
          <p:nvPr/>
        </p:nvSpPr>
        <p:spPr>
          <a:xfrm>
            <a:off x="4409440" y="2641600"/>
            <a:ext cx="1899920" cy="3479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: 圆角 21"/>
          <p:cNvSpPr/>
          <p:nvPr/>
        </p:nvSpPr>
        <p:spPr>
          <a:xfrm>
            <a:off x="4166235" y="3429000"/>
            <a:ext cx="856615" cy="34798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标注 3"/>
          <p:cNvSpPr>
            <a:spLocks noChangeArrowheads="1"/>
          </p:cNvSpPr>
          <p:nvPr/>
        </p:nvSpPr>
        <p:spPr bwMode="auto">
          <a:xfrm>
            <a:off x="2976880" y="4121150"/>
            <a:ext cx="1790065" cy="1009650"/>
          </a:xfrm>
          <a:prstGeom prst="wedgeRoundRectCallout">
            <a:avLst>
              <a:gd name="adj1" fmla="val 39882"/>
              <a:gd name="adj2" fmla="val -72156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9.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点击【关联申报产品】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4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1635760" y="1103630"/>
            <a:ext cx="849185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无省级带量中选价申报关联产品中选价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举例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北京申报产品：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C160501194020xxxxxxx0000035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（含配件）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外省中选产品：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C160501194010xxxxxxx0000033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（不含配件）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两个编码，只区别于北京申报产品含配件，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外省中选产品不含配件，其它配置均相同。称为关联关系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WPS 演示</Application>
  <PresentationFormat>宽屏</PresentationFormat>
  <Paragraphs>72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微软雅黑</vt:lpstr>
      <vt:lpstr>Verdana</vt:lpstr>
      <vt:lpstr>Arial Unicode MS</vt:lpstr>
      <vt:lpstr>Office 主题</vt:lpstr>
      <vt:lpstr>1_自定义设计方案</vt:lpstr>
      <vt:lpstr>自定义设计方案</vt:lpstr>
      <vt:lpstr>2_自定义设计方案</vt:lpstr>
      <vt:lpstr>3_自定义设计方案</vt:lpstr>
      <vt:lpstr>4_自定义设计方案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www.dadighost.com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YXL</dc:creator>
  <cp:lastModifiedBy>ELIAN-FM-JSJ707</cp:lastModifiedBy>
  <cp:revision>739</cp:revision>
  <dcterms:created xsi:type="dcterms:W3CDTF">2017-12-20T16:14:00Z</dcterms:created>
  <dcterms:modified xsi:type="dcterms:W3CDTF">2025-07-18T09:52:05Z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2052-12.8.2.21555</vt:lpwstr>
  </property>
  <property fmtid="{D5CDD505-2E9C-101B-9397-08002B2CF9AE}" pid="3" name="ICV">
    <vt:lpwstr>D4FE104776FF4DA5A59034B006BF5717_13</vt:lpwstr>
  </property>
</Properties>
</file>