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4" r:id="rId3"/>
    <p:sldMasterId id="2147483656" r:id="rId4"/>
    <p:sldMasterId id="2147483659" r:id="rId5"/>
    <p:sldMasterId id="2147483662" r:id="rId6"/>
  </p:sldMasterIdLst>
  <p:notesMasterIdLst>
    <p:notesMasterId r:id="rId14"/>
  </p:notesMasterIdLst>
  <p:handoutMasterIdLst>
    <p:handoutMasterId r:id="rId15"/>
  </p:handoutMasterIdLst>
  <p:sldIdLst>
    <p:sldId id="718" r:id="rId7"/>
    <p:sldId id="709" r:id="rId8"/>
    <p:sldId id="714" r:id="rId9"/>
    <p:sldId id="724" r:id="rId10"/>
    <p:sldId id="715" r:id="rId11"/>
    <p:sldId id="716" r:id="rId12"/>
    <p:sldId id="261" r:id="rId13"/>
  </p:sldIdLst>
  <p:sldSz cx="12192000" cy="6858000"/>
  <p:notesSz cx="7104063" cy="10234613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07" d="100"/>
          <a:sy n="107" d="100"/>
        </p:scale>
        <p:origin x="89" y="113"/>
      </p:cViewPr>
      <p:guideLst>
        <p:guide orient="horz" pos="2072"/>
        <p:guide pos="2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1462659"/>
            <a:ext cx="9775825" cy="313932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电生理类、神经介入类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产品申报操作说明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13331" y="460198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申报企业用户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5C580F8-4C11-E65E-3080-AA534B579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9397"/>
            <a:ext cx="12192000" cy="5328742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电生理类、神经介入类产品申报</a:t>
            </a: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2217795" y="1452336"/>
            <a:ext cx="2599406" cy="747811"/>
          </a:xfrm>
          <a:prstGeom prst="wedgeRoundRectCallout">
            <a:avLst>
              <a:gd name="adj1" fmla="val -97950"/>
              <a:gd name="adj2" fmla="val 6424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带量采购项目列表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6915150" y="3793572"/>
            <a:ext cx="3665855" cy="697230"/>
          </a:xfrm>
          <a:prstGeom prst="wedgeRoundRectCallout">
            <a:avLst>
              <a:gd name="adj1" fmla="val 81630"/>
              <a:gd name="adj2" fmla="val -11630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选择项目描述为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电生理类、神经介入类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并点击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详情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按钮，进入申报页面</a:t>
            </a:r>
          </a:p>
        </p:txBody>
      </p:sp>
      <p:sp>
        <p:nvSpPr>
          <p:cNvPr id="6" name="矩形: 圆角 5"/>
          <p:cNvSpPr/>
          <p:nvPr>
            <p:custDataLst>
              <p:tags r:id="rId1"/>
            </p:custDataLst>
          </p:nvPr>
        </p:nvSpPr>
        <p:spPr>
          <a:xfrm>
            <a:off x="1921510" y="3169285"/>
            <a:ext cx="9987280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F97B376-EECD-91B5-16C7-40562F1A46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2183950"/>
            <a:ext cx="1118735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0CAA21-F6BC-AF28-9235-E9C06E0B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840"/>
            <a:ext cx="12192000" cy="5122319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电生理类、神经介入类产品申报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11350614" y="3016347"/>
            <a:ext cx="439935" cy="666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7703437" y="3848545"/>
            <a:ext cx="3066933" cy="902247"/>
          </a:xfrm>
          <a:prstGeom prst="wedgeRoundRectCallout">
            <a:avLst>
              <a:gd name="adj1" fmla="val 69841"/>
              <a:gd name="adj2" fmla="val -9898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选择要申报的产品点击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申报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按钮，填报本产品在全国范围内带量采购项目最低中选价格信息。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4340-1243-FBE5-B4D9-0624DC924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C52521-A177-DB54-D0F8-E5E394DB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805"/>
            <a:ext cx="12192000" cy="5721877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6DF63CBD-3003-7D8E-1D28-61D737C9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电生理类、神经介入类产品申报</a:t>
            </a:r>
          </a:p>
        </p:txBody>
      </p:sp>
      <p:sp>
        <p:nvSpPr>
          <p:cNvPr id="7" name="圆角矩形标注 38">
            <a:extLst>
              <a:ext uri="{FF2B5EF4-FFF2-40B4-BE49-F238E27FC236}">
                <a16:creationId xmlns:a16="http://schemas.microsoft.com/office/drawing/2014/main" id="{1C7F270C-200B-995B-B0FF-072263E2A00E}"/>
              </a:ext>
            </a:extLst>
          </p:cNvPr>
          <p:cNvSpPr/>
          <p:nvPr/>
        </p:nvSpPr>
        <p:spPr bwMode="auto">
          <a:xfrm>
            <a:off x="8941581" y="3911634"/>
            <a:ext cx="2454959" cy="1321901"/>
          </a:xfrm>
          <a:prstGeom prst="wedgeRoundRectCallout">
            <a:avLst>
              <a:gd name="adj1" fmla="val -64338"/>
              <a:gd name="adj2" fmla="val 72461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4.</a:t>
            </a:r>
            <a:r>
              <a:rPr lang="zh-CN" altLang="en-US" sz="1400" b="1" kern="0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点击“分类”下拉框，</a:t>
            </a:r>
            <a:r>
              <a:rPr lang="zh-CN" altLang="zh-CN" sz="1400" b="1" kern="0" dirty="0">
                <a:solidFill>
                  <a:srgbClr val="FF0000"/>
                </a:solidFill>
                <a:latin typeface="+mn-ea"/>
                <a:ea typeface="+mn-ea"/>
              </a:rPr>
              <a:t>选择本产品对应的分组</a:t>
            </a:r>
            <a:r>
              <a:rPr lang="zh-CN" altLang="en-US" sz="1400" b="1" kern="0" dirty="0">
                <a:solidFill>
                  <a:srgbClr val="FF0000"/>
                </a:solidFill>
                <a:latin typeface="+mn-ea"/>
                <a:ea typeface="+mn-ea"/>
              </a:rPr>
              <a:t>；</a:t>
            </a:r>
            <a:endParaRPr lang="en-US" altLang="zh-CN" sz="1400" b="1" kern="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+mn-ea"/>
                <a:ea typeface="+mn-ea"/>
              </a:rPr>
              <a:t>注：</a:t>
            </a:r>
            <a:r>
              <a:rPr lang="zh-CN" altLang="zh-CN" sz="1400" b="1" kern="0" dirty="0">
                <a:solidFill>
                  <a:srgbClr val="00B0F0"/>
                </a:solidFill>
                <a:latin typeface="+mn-ea"/>
                <a:ea typeface="+mn-ea"/>
              </a:rPr>
              <a:t>同一产品存在多种用途的只能选择一个分组</a:t>
            </a:r>
            <a:endParaRPr lang="en-US" altLang="zh-CN" sz="1400" b="1" kern="0" dirty="0">
              <a:solidFill>
                <a:srgbClr val="00B0F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: 圆角 4">
            <a:extLst>
              <a:ext uri="{FF2B5EF4-FFF2-40B4-BE49-F238E27FC236}">
                <a16:creationId xmlns:a16="http://schemas.microsoft.com/office/drawing/2014/main" id="{001BD6E6-3D14-7E4A-107A-05E5ABA470EC}"/>
              </a:ext>
            </a:extLst>
          </p:cNvPr>
          <p:cNvSpPr/>
          <p:nvPr/>
        </p:nvSpPr>
        <p:spPr>
          <a:xfrm>
            <a:off x="6140400" y="4275714"/>
            <a:ext cx="2454959" cy="19156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6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3CD83A-1CDE-AEA6-7033-EDE7FAD91494}"/>
              </a:ext>
            </a:extLst>
          </p:cNvPr>
          <p:cNvGrpSpPr/>
          <p:nvPr/>
        </p:nvGrpSpPr>
        <p:grpSpPr>
          <a:xfrm>
            <a:off x="0" y="860082"/>
            <a:ext cx="12192000" cy="5699760"/>
            <a:chOff x="0" y="860082"/>
            <a:chExt cx="12192000" cy="569976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B545940-5CB9-F8E6-684E-9B21DE7A4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0082"/>
              <a:ext cx="12192000" cy="569976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2335A1F-D4D3-19B3-A526-D3AEC0C9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8940" y="1634920"/>
              <a:ext cx="3636390" cy="4793233"/>
            </a:xfrm>
            <a:prstGeom prst="rect">
              <a:avLst/>
            </a:prstGeom>
          </p:spPr>
        </p:pic>
      </p:grp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电生理类、神经介入类产品申报</a:t>
            </a:r>
          </a:p>
        </p:txBody>
      </p:sp>
      <p:sp>
        <p:nvSpPr>
          <p:cNvPr id="7" name="圆角矩形标注 38"/>
          <p:cNvSpPr/>
          <p:nvPr/>
        </p:nvSpPr>
        <p:spPr bwMode="auto">
          <a:xfrm>
            <a:off x="2351771" y="3122810"/>
            <a:ext cx="2454959" cy="1994617"/>
          </a:xfrm>
          <a:prstGeom prst="wedgeRoundRectCallout">
            <a:avLst>
              <a:gd name="adj1" fmla="val 72997"/>
              <a:gd name="adj2" fmla="val 31498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选择“有”、“无”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全国最低带量价格。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有最低价时，需要填写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  <a:sym typeface="+mn-ea"/>
              </a:rPr>
              <a:t>“价格来源省份”、“价格执行年份”、“价格项目名称”、“中选价”并上传证明材料。</a:t>
            </a:r>
            <a:endParaRPr lang="en-US" altLang="zh-CN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7740659" y="6198834"/>
            <a:ext cx="2454959" cy="659166"/>
          </a:xfrm>
          <a:prstGeom prst="wedgeRoundRectCallout">
            <a:avLst>
              <a:gd name="adj1" fmla="val -77218"/>
              <a:gd name="adj2" fmla="val -56937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点击“保存”确认申报信息填写完成，回到申报列表</a:t>
            </a:r>
          </a:p>
        </p:txBody>
      </p:sp>
      <p:sp>
        <p:nvSpPr>
          <p:cNvPr id="10" name="矩形: 圆角 4"/>
          <p:cNvSpPr/>
          <p:nvPr/>
        </p:nvSpPr>
        <p:spPr>
          <a:xfrm>
            <a:off x="5418666" y="3667817"/>
            <a:ext cx="3374136" cy="22746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6565605" y="6126401"/>
            <a:ext cx="496062" cy="301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矩形: 圆角 4">
            <a:extLst>
              <a:ext uri="{FF2B5EF4-FFF2-40B4-BE49-F238E27FC236}">
                <a16:creationId xmlns:a16="http://schemas.microsoft.com/office/drawing/2014/main" id="{1CE1E758-A15A-D208-075B-A729D33B097F}"/>
              </a:ext>
            </a:extLst>
          </p:cNvPr>
          <p:cNvSpPr/>
          <p:nvPr/>
        </p:nvSpPr>
        <p:spPr>
          <a:xfrm>
            <a:off x="6532753" y="1749621"/>
            <a:ext cx="1057827" cy="1681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22B6669-E7E7-C341-E494-4967BC9B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578"/>
            <a:ext cx="12192000" cy="5122319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电生理类、神经介入类产品申报</a:t>
            </a:r>
          </a:p>
        </p:txBody>
      </p:sp>
      <p:sp>
        <p:nvSpPr>
          <p:cNvPr id="11" name="矩形: 圆角 4"/>
          <p:cNvSpPr/>
          <p:nvPr/>
        </p:nvSpPr>
        <p:spPr bwMode="auto">
          <a:xfrm>
            <a:off x="11324142" y="2341019"/>
            <a:ext cx="515149" cy="2708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8"/>
          <p:cNvSpPr/>
          <p:nvPr/>
        </p:nvSpPr>
        <p:spPr bwMode="auto">
          <a:xfrm>
            <a:off x="7635726" y="1562534"/>
            <a:ext cx="2894013" cy="981075"/>
          </a:xfrm>
          <a:prstGeom prst="wedgeRoundRectCallout">
            <a:avLst>
              <a:gd name="adj1" fmla="val 73609"/>
              <a:gd name="adj2" fmla="val 4079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noProof="0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、确认无误后点击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提交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按钮完成此次产品申报工作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R="0" lvl="0" eaLnBrk="0" hangingPunct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400" b="1" kern="0" dirty="0">
                <a:solidFill>
                  <a:srgbClr val="0070C0"/>
                </a:solidFill>
                <a:latin typeface="Verdana" panose="020B0604030504040204" pitchFamily="34" charset="0"/>
              </a:rPr>
              <a:t>注意：提交后将无法修改请谨慎操作</a:t>
            </a:r>
          </a:p>
        </p:txBody>
      </p:sp>
      <p:sp>
        <p:nvSpPr>
          <p:cNvPr id="9" name="圆角矩形标注 38"/>
          <p:cNvSpPr/>
          <p:nvPr/>
        </p:nvSpPr>
        <p:spPr bwMode="auto">
          <a:xfrm>
            <a:off x="7591053" y="3496214"/>
            <a:ext cx="3464818" cy="1229038"/>
          </a:xfrm>
          <a:prstGeom prst="wedgeRoundRectCallout">
            <a:avLst>
              <a:gd name="adj1" fmla="val 54325"/>
              <a:gd name="adj2" fmla="val -68224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对于未提交的产品可以修改申报状态。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注：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已申报产品可以点击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lang="zh-CN" altLang="en-US" sz="1400" b="1" noProof="0" dirty="0">
                <a:solidFill>
                  <a:srgbClr val="0070C0"/>
                </a:solidFill>
                <a:latin typeface="+mn-ea"/>
                <a:ea typeface="+mn-ea"/>
              </a:rPr>
              <a:t>放弃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  <a:ea typeface="+mn-ea"/>
              </a:rPr>
              <a:t>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按钮进行放弃操作，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已放弃产品可以点击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lang="zh-CN" altLang="en-US" sz="1400" b="1" dirty="0">
                <a:solidFill>
                  <a:srgbClr val="0070C0"/>
                </a:solidFill>
                <a:latin typeface="+mn-ea"/>
              </a:rPr>
              <a:t>申报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进行申报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矩形: 圆角 4"/>
          <p:cNvSpPr/>
          <p:nvPr/>
        </p:nvSpPr>
        <p:spPr bwMode="auto">
          <a:xfrm>
            <a:off x="11166108" y="2912472"/>
            <a:ext cx="831215" cy="2708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89964f3-a560-4e6d-9e32-5a7afabbcabd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281</Words>
  <Application>Microsoft Office PowerPoint</Application>
  <PresentationFormat>宽屏</PresentationFormat>
  <Paragraphs>24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电生理类、神经介入类产品申报</vt:lpstr>
      <vt:lpstr>电生理类、神经介入类产品申报</vt:lpstr>
      <vt:lpstr>电生理类、神经介入类产品申报</vt:lpstr>
      <vt:lpstr>电生理类、神经介入类产品申报</vt:lpstr>
      <vt:lpstr>电生理类、神经介入类产品申报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海超 刘</cp:lastModifiedBy>
  <cp:revision>760</cp:revision>
  <dcterms:created xsi:type="dcterms:W3CDTF">2017-12-20T16:14:00Z</dcterms:created>
  <dcterms:modified xsi:type="dcterms:W3CDTF">2025-09-06T04:42:22Z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B63BC15F7A0C454AA2938E2C860804B3_13</vt:lpwstr>
  </property>
</Properties>
</file>